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52" r:id="rId1"/>
  </p:sldMasterIdLst>
  <p:sldIdLst>
    <p:sldId id="281" r:id="rId2"/>
    <p:sldId id="323" r:id="rId3"/>
    <p:sldId id="318" r:id="rId4"/>
    <p:sldId id="305" r:id="rId5"/>
    <p:sldId id="301" r:id="rId6"/>
    <p:sldId id="320" r:id="rId7"/>
    <p:sldId id="287" r:id="rId8"/>
    <p:sldId id="325" r:id="rId9"/>
    <p:sldId id="321" r:id="rId10"/>
    <p:sldId id="326" r:id="rId11"/>
    <p:sldId id="322" r:id="rId12"/>
    <p:sldId id="334" r:id="rId13"/>
    <p:sldId id="327" r:id="rId14"/>
    <p:sldId id="330" r:id="rId15"/>
    <p:sldId id="331" r:id="rId16"/>
    <p:sldId id="332" r:id="rId17"/>
    <p:sldId id="333" r:id="rId18"/>
    <p:sldId id="335" r:id="rId19"/>
    <p:sldId id="302" r:id="rId20"/>
    <p:sldId id="336" r:id="rId21"/>
    <p:sldId id="337" r:id="rId22"/>
    <p:sldId id="338" r:id="rId23"/>
    <p:sldId id="271" r:id="rId24"/>
    <p:sldId id="339" r:id="rId25"/>
    <p:sldId id="340" r:id="rId26"/>
    <p:sldId id="341" r:id="rId27"/>
    <p:sldId id="342" r:id="rId28"/>
    <p:sldId id="343" r:id="rId29"/>
    <p:sldId id="344" r:id="rId30"/>
    <p:sldId id="345" r:id="rId31"/>
    <p:sldId id="346" r:id="rId32"/>
    <p:sldId id="347" r:id="rId33"/>
    <p:sldId id="348" r:id="rId34"/>
    <p:sldId id="349" r:id="rId35"/>
    <p:sldId id="350" r:id="rId36"/>
    <p:sldId id="351" r:id="rId37"/>
    <p:sldId id="352" r:id="rId38"/>
    <p:sldId id="353" r:id="rId39"/>
    <p:sldId id="354" r:id="rId40"/>
    <p:sldId id="257" r:id="rId41"/>
    <p:sldId id="355" r:id="rId42"/>
    <p:sldId id="356" r:id="rId43"/>
    <p:sldId id="258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Saebyeol Yu" initials="SY" lastIdx="1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778" autoAdjust="0"/>
    <p:restoredTop sz="94103" autoAdjust="0"/>
  </p:normalViewPr>
  <p:slideViewPr>
    <p:cSldViewPr snapToGrid="0">
      <p:cViewPr varScale="1">
        <p:scale>
          <a:sx n="100" d="100"/>
          <a:sy n="100" d="100"/>
        </p:scale>
        <p:origin x="-108" y="138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slide" Target="slides/slide37.xml"  /><Relationship Id="rId39" Type="http://schemas.openxmlformats.org/officeDocument/2006/relationships/slide" Target="slides/slide38.xml"  /><Relationship Id="rId4" Type="http://schemas.openxmlformats.org/officeDocument/2006/relationships/slide" Target="slides/slide3.xml"  /><Relationship Id="rId40" Type="http://schemas.openxmlformats.org/officeDocument/2006/relationships/slide" Target="slides/slide39.xml"  /><Relationship Id="rId41" Type="http://schemas.openxmlformats.org/officeDocument/2006/relationships/slide" Target="slides/slide40.xml"  /><Relationship Id="rId42" Type="http://schemas.openxmlformats.org/officeDocument/2006/relationships/slide" Target="slides/slide41.xml"  /><Relationship Id="rId43" Type="http://schemas.openxmlformats.org/officeDocument/2006/relationships/slide" Target="slides/slide42.xml"  /><Relationship Id="rId44" Type="http://schemas.openxmlformats.org/officeDocument/2006/relationships/slide" Target="slides/slide43.xml"  /><Relationship Id="rId45" Type="http://schemas.openxmlformats.org/officeDocument/2006/relationships/commentAuthors" Target="commentAuthors.xml"  /><Relationship Id="rId46" Type="http://schemas.openxmlformats.org/officeDocument/2006/relationships/presProps" Target="presProps.xml"  /><Relationship Id="rId47" Type="http://schemas.openxmlformats.org/officeDocument/2006/relationships/viewProps" Target="viewProps.xml"  /><Relationship Id="rId48" Type="http://schemas.openxmlformats.org/officeDocument/2006/relationships/theme" Target="theme/theme1.xml"  /><Relationship Id="rId49" Type="http://schemas.openxmlformats.org/officeDocument/2006/relationships/tableStyles" Target="tableStyles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charts/_rels/chart1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1.xlsx"  /></Relationships>
</file>

<file path=ppt/charts/_rels/chart2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2.xlsx"  /></Relationships>
</file>

<file path=ppt/charts/_rels/chart3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3.xlsx"  /></Relationships>
</file>

<file path=ppt/charts/chart1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roundedCorners val="0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c:spPr>
          <c:explosion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 w="19050">
                <a:noFill/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 w="19050">
                <a:noFill/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c:spPr>
          </c:dPt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delete val="0"/>
          <c:showLegendKey val="0"/>
          <c:showVal val="0"/>
          <c:showCatName val="0"/>
          <c:showSerName val="0"/>
          <c:showPercent val="0"/>
          <c:showBubbleSize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0"/>
    <c:dispBlanksAs val="gap"/>
  </c:chart>
  <c:txPr>
    <a:bodyPr rot="0" vert="horz" wrap="none" lIns="0" tIns="0" rIns="0" bIns="0" anchor="ctr" anchorCtr="1"/>
    <a:p>
      <a:pPr algn="l">
        <a:defRPr b="0" i="0" u="none"/>
      </a:pPr>
      <a:endParaRPr/>
    </a:p>
  </c:txPr>
  <c:spPr>
    <a:noFill/>
    <a:ln w="9525">
      <a:noFill/>
    </a:ln>
    <a:effectLst/>
  </c:spPr>
  <c:extLst>
    <c:ext uri="CC8EB2C9-7E31-499d-B8F2-F6CE61031016">
      <ho:hncChartStyle xmlns:ho="http://schemas.haansoft.com/office/8.0" layoutIndex="-1" colorIndex="-1" styleIndex="-1"/>
    </c:ext>
  </c:extLst>
  <c:externalData r:id="rId1">
    <c:autoUpdate val="0"/>
  </c:externalData>
</c:chartSpace>
</file>

<file path=ppt/charts/chart2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roundedCorners val="0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c:spPr>
          <c:explosion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 w="19050">
                <a:noFill/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 w="19050">
                <a:noFill/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c:spPr>
          </c:dPt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3.2</c:v>
                </c:pt>
                <c:pt idx="1">
                  <c:v>6.2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delete val="0"/>
          <c:showLegendKey val="0"/>
          <c:showVal val="0"/>
          <c:showCatName val="0"/>
          <c:showSerName val="0"/>
          <c:showPercent val="0"/>
          <c:showBubbleSize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0"/>
    <c:dispBlanksAs val="gap"/>
  </c:chart>
  <c:txPr>
    <a:bodyPr rot="0" vert="horz" wrap="none" lIns="0" tIns="0" rIns="0" bIns="0" anchor="ctr" anchorCtr="1"/>
    <a:p>
      <a:pPr algn="l">
        <a:defRPr b="0" i="0" u="none"/>
      </a:pPr>
      <a:endParaRPr/>
    </a:p>
  </c:txPr>
  <c:spPr>
    <a:noFill/>
    <a:ln w="9525">
      <a:noFill/>
    </a:ln>
    <a:effectLst/>
  </c:spPr>
  <c:extLst>
    <c:ext uri="CC8EB2C9-7E31-499d-B8F2-F6CE61031016">
      <ho:hncChartStyle xmlns:ho="http://schemas.haansoft.com/office/8.0" layoutIndex="-1" colorIndex="-1" styleIndex="-1"/>
    </c:ext>
  </c:extLst>
  <c:externalData r:id="rId1">
    <c:autoUpdate val="0"/>
  </c:externalData>
</c:chartSpace>
</file>

<file path=ppt/charts/chart3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roundedCorners val="0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c:spPr>
          <c:explosion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 w="19050">
                <a:noFill/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 w="19050">
                <a:noFill/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c:spPr>
          </c:dPt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2.2000000000000002</c:v>
                </c:pt>
                <c:pt idx="1">
                  <c:v>3.2</c:v>
                </c:pt>
                <c:pt idx="2">
                  <c:v>6.4</c:v>
                </c:pt>
                <c:pt idx="3">
                  <c:v>1.2</c:v>
                </c:pt>
              </c:numCache>
            </c:numRef>
          </c:val>
        </c:ser>
        <c:dLbls>
          <c:delete val="0"/>
          <c:showLegendKey val="0"/>
          <c:showVal val="0"/>
          <c:showCatName val="0"/>
          <c:showSerName val="0"/>
          <c:showPercent val="0"/>
          <c:showBubbleSize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0"/>
    <c:dispBlanksAs val="gap"/>
  </c:chart>
  <c:txPr>
    <a:bodyPr rot="0" vert="horz" wrap="none" lIns="0" tIns="0" rIns="0" bIns="0" anchor="ctr" anchorCtr="1"/>
    <a:p>
      <a:pPr algn="l">
        <a:defRPr b="0" i="0" u="none"/>
      </a:pPr>
      <a:endParaRPr/>
    </a:p>
  </c:txPr>
  <c:spPr>
    <a:noFill/>
    <a:ln w="9525">
      <a:noFill/>
    </a:ln>
    <a:effectLst/>
  </c:spPr>
  <c:extLst>
    <c:ext uri="CC8EB2C9-7E31-499d-B8F2-F6CE61031016">
      <ho:hncChartStyle xmlns:ho="http://schemas.haansoft.com/office/8.0" layoutIndex="-1" colorIndex="-1" styleIndex="-1"/>
    </c:ext>
  </c:extLst>
  <c:externalData r:id="rId1">
    <c:autoUpdate val="0"/>
  </c:externalData>
</c:chartSpace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66915406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0288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.png"  /><Relationship Id="rId3" Type="http://schemas.openxmlformats.org/officeDocument/2006/relationships/image" Target="../media/image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png"  /><Relationship Id="rId3" Type="http://schemas.openxmlformats.org/officeDocument/2006/relationships/image" Target="../media/image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.png"  /><Relationship Id="rId3" Type="http://schemas.openxmlformats.org/officeDocument/2006/relationships/image" Target="../media/image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png"  /><Relationship Id="rId3" Type="http://schemas.openxmlformats.org/officeDocument/2006/relationships/image" Target="../media/image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png"  /><Relationship Id="rId3" Type="http://schemas.openxmlformats.org/officeDocument/2006/relationships/image" Target="../media/image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.png"  /><Relationship Id="rId3" Type="http://schemas.openxmlformats.org/officeDocument/2006/relationships/image" Target="../media/image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4.png"  /><Relationship Id="rId3" Type="http://schemas.openxmlformats.org/officeDocument/2006/relationships/image" Target="../media/image1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5.png"  /><Relationship Id="rId3" Type="http://schemas.openxmlformats.org/officeDocument/2006/relationships/image" Target="../media/image1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6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png"  /><Relationship Id="rId3" Type="http://schemas.openxmlformats.org/officeDocument/2006/relationships/image" Target="../media/image2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png"  /><Relationship Id="rId3" Type="http://schemas.openxmlformats.org/officeDocument/2006/relationships/image" Target="../media/image28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png"  /><Relationship Id="rId3" Type="http://schemas.openxmlformats.org/officeDocument/2006/relationships/image" Target="../media/image29.png"  /><Relationship Id="rId4" Type="http://schemas.openxmlformats.org/officeDocument/2006/relationships/image" Target="../media/image31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2.png"  /><Relationship Id="rId3" Type="http://schemas.openxmlformats.org/officeDocument/2006/relationships/image" Target="../media/image14.png"  /><Relationship Id="rId4" Type="http://schemas.openxmlformats.org/officeDocument/2006/relationships/image" Target="../media/image2.png"  /><Relationship Id="rId5" Type="http://schemas.openxmlformats.org/officeDocument/2006/relationships/image" Target="../media/image14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png"  /><Relationship Id="rId3" Type="http://schemas.openxmlformats.org/officeDocument/2006/relationships/image" Target="../media/image3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png"  /><Relationship Id="rId3" Type="http://schemas.openxmlformats.org/officeDocument/2006/relationships/image" Target="../media/image34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5.png"  /><Relationship Id="rId3" Type="http://schemas.openxmlformats.org/officeDocument/2006/relationships/image" Target="../media/image14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6.png"  /><Relationship Id="rId3" Type="http://schemas.openxmlformats.org/officeDocument/2006/relationships/image" Target="../media/image37.png"  /><Relationship Id="rId4" Type="http://schemas.openxmlformats.org/officeDocument/2006/relationships/image" Target="../media/image38.png"  /><Relationship Id="rId5" Type="http://schemas.openxmlformats.org/officeDocument/2006/relationships/image" Target="../media/image14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6.png"  /><Relationship Id="rId3" Type="http://schemas.openxmlformats.org/officeDocument/2006/relationships/image" Target="../media/image37.png"  /><Relationship Id="rId4" Type="http://schemas.openxmlformats.org/officeDocument/2006/relationships/image" Target="../media/image39.png"  /><Relationship Id="rId5" Type="http://schemas.openxmlformats.org/officeDocument/2006/relationships/image" Target="../media/image14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6.png"  /><Relationship Id="rId3" Type="http://schemas.openxmlformats.org/officeDocument/2006/relationships/image" Target="../media/image37.png"  /><Relationship Id="rId4" Type="http://schemas.openxmlformats.org/officeDocument/2006/relationships/image" Target="../media/image40.png"  /><Relationship Id="rId5" Type="http://schemas.openxmlformats.org/officeDocument/2006/relationships/image" Target="../media/image14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8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6.png"  /><Relationship Id="rId3" Type="http://schemas.openxmlformats.org/officeDocument/2006/relationships/image" Target="../media/image37.png"  /><Relationship Id="rId4" Type="http://schemas.openxmlformats.org/officeDocument/2006/relationships/image" Target="../media/image41.png"  /><Relationship Id="rId5" Type="http://schemas.openxmlformats.org/officeDocument/2006/relationships/image" Target="../media/image14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6.png"  /><Relationship Id="rId3" Type="http://schemas.openxmlformats.org/officeDocument/2006/relationships/image" Target="../media/image37.png"  /><Relationship Id="rId4" Type="http://schemas.openxmlformats.org/officeDocument/2006/relationships/image" Target="../media/image42.png"  /><Relationship Id="rId5" Type="http://schemas.openxmlformats.org/officeDocument/2006/relationships/image" Target="../media/image14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6.png"  /><Relationship Id="rId3" Type="http://schemas.openxmlformats.org/officeDocument/2006/relationships/image" Target="../media/image37.png"  /><Relationship Id="rId4" Type="http://schemas.openxmlformats.org/officeDocument/2006/relationships/image" Target="../media/image43.png"  /><Relationship Id="rId5" Type="http://schemas.openxmlformats.org/officeDocument/2006/relationships/image" Target="../media/image14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6.png"  /><Relationship Id="rId3" Type="http://schemas.openxmlformats.org/officeDocument/2006/relationships/image" Target="../media/image37.png"  /><Relationship Id="rId4" Type="http://schemas.openxmlformats.org/officeDocument/2006/relationships/image" Target="../media/image44.png"  /><Relationship Id="rId5" Type="http://schemas.openxmlformats.org/officeDocument/2006/relationships/image" Target="../media/image14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6.png"  /><Relationship Id="rId3" Type="http://schemas.openxmlformats.org/officeDocument/2006/relationships/image" Target="../media/image37.png"  /><Relationship Id="rId4" Type="http://schemas.openxmlformats.org/officeDocument/2006/relationships/image" Target="../media/image45.png"  /><Relationship Id="rId5" Type="http://schemas.openxmlformats.org/officeDocument/2006/relationships/image" Target="../media/image14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6.png"  /><Relationship Id="rId3" Type="http://schemas.openxmlformats.org/officeDocument/2006/relationships/image" Target="../media/image37.png"  /><Relationship Id="rId4" Type="http://schemas.openxmlformats.org/officeDocument/2006/relationships/image" Target="../media/image46.png"  /><Relationship Id="rId5" Type="http://schemas.openxmlformats.org/officeDocument/2006/relationships/image" Target="../media/image14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6.png"  /><Relationship Id="rId3" Type="http://schemas.openxmlformats.org/officeDocument/2006/relationships/image" Target="../media/image37.png"  /><Relationship Id="rId4" Type="http://schemas.openxmlformats.org/officeDocument/2006/relationships/image" Target="../media/image47.png"  /><Relationship Id="rId5" Type="http://schemas.openxmlformats.org/officeDocument/2006/relationships/image" Target="../media/image14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6.png"  /><Relationship Id="rId3" Type="http://schemas.openxmlformats.org/officeDocument/2006/relationships/image" Target="../media/image37.png"  /><Relationship Id="rId4" Type="http://schemas.openxmlformats.org/officeDocument/2006/relationships/image" Target="../media/image48.png"  /><Relationship Id="rId5" Type="http://schemas.openxmlformats.org/officeDocument/2006/relationships/image" Target="../media/image14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6.png"  /><Relationship Id="rId3" Type="http://schemas.openxmlformats.org/officeDocument/2006/relationships/image" Target="../media/image37.png"  /><Relationship Id="rId4" Type="http://schemas.openxmlformats.org/officeDocument/2006/relationships/image" Target="../media/image49.png"  /><Relationship Id="rId5" Type="http://schemas.openxmlformats.org/officeDocument/2006/relationships/image" Target="../media/image14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6.png"  /><Relationship Id="rId3" Type="http://schemas.openxmlformats.org/officeDocument/2006/relationships/image" Target="../media/image37.png"  /><Relationship Id="rId4" Type="http://schemas.openxmlformats.org/officeDocument/2006/relationships/image" Target="../media/image50.png"  /><Relationship Id="rId5" Type="http://schemas.openxmlformats.org/officeDocument/2006/relationships/image" Target="../media/image1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://parking.seoul.go.kr/" TargetMode="External" /><Relationship Id="rId3" Type="http://schemas.openxmlformats.org/officeDocument/2006/relationships/hyperlink" Target="https://www.sisul.or.kr/open_content/parking/" TargetMode="External" /><Relationship Id="rId4" Type="http://schemas.openxmlformats.org/officeDocument/2006/relationships/image" Target="../media/image1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chart" Target="../charts/chart1.xml"  /><Relationship Id="rId3" Type="http://schemas.openxmlformats.org/officeDocument/2006/relationships/chart" Target="../charts/chart2.xml"  /><Relationship Id="rId4" Type="http://schemas.openxmlformats.org/officeDocument/2006/relationships/chart" Target="../charts/chart3.xml"  /><Relationship Id="rId5" Type="http://schemas.openxmlformats.org/officeDocument/2006/relationships/image" Target="../media/image1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Relationship Id="rId3" Type="http://schemas.openxmlformats.org/officeDocument/2006/relationships/image" Target="../media/image1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976629" y="4113442"/>
            <a:ext cx="619111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spc="-150" dirty="0" smtClean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“</a:t>
            </a:r>
            <a:r>
              <a:rPr lang="ko-KR" altLang="en-US" sz="4000" b="1" spc="-150" dirty="0" smtClean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오늘은</a:t>
            </a:r>
            <a:r>
              <a:rPr lang="en-US" altLang="ko-KR" sz="4000" b="1" spc="-150" dirty="0" smtClean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4000" b="1" spc="-150" dirty="0" smtClean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어디에 주차하지 </a:t>
            </a:r>
            <a:r>
              <a:rPr lang="en-US" altLang="ko-KR" sz="4000" b="1" spc="-150" dirty="0" smtClean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?”</a:t>
            </a:r>
          </a:p>
          <a:p>
            <a:pPr algn="ctr"/>
            <a:endParaRPr lang="en-US" altLang="ko-KR" sz="4000" b="1" spc="-150" dirty="0" smtClean="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4000" b="1" spc="-150" dirty="0" smtClean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전국 주차장 검색 플랫폼</a:t>
            </a:r>
            <a:endParaRPr lang="ko-KR" altLang="en-US" sz="4000" b="1" spc="-150" dirty="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69641" y="6165177"/>
            <a:ext cx="3405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조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최수정 윤현근 이준영 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</a:rPr>
              <a:t>홍은택 박경우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5539829" y="1229243"/>
            <a:ext cx="1439307" cy="404172"/>
            <a:chOff x="5435701" y="1021996"/>
            <a:chExt cx="834472" cy="230238"/>
          </a:xfrm>
        </p:grpSpPr>
        <p:sp>
          <p:nvSpPr>
            <p:cNvPr id="18" name="포인트가 5개인 별 17"/>
            <p:cNvSpPr/>
            <p:nvPr/>
          </p:nvSpPr>
          <p:spPr>
            <a:xfrm>
              <a:off x="5435701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포인트가 5개인 별 18"/>
            <p:cNvSpPr/>
            <p:nvPr/>
          </p:nvSpPr>
          <p:spPr>
            <a:xfrm>
              <a:off x="5737818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포인트가 5개인 별 19"/>
            <p:cNvSpPr/>
            <p:nvPr/>
          </p:nvSpPr>
          <p:spPr>
            <a:xfrm>
              <a:off x="6039935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72243" y="133836"/>
            <a:ext cx="1207093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2021</a:t>
            </a:r>
            <a:r>
              <a:rPr lang="ko-KR" altLang="en-US" sz="28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년도 뉴딜일자리 민간기업 맞춤형사업</a:t>
            </a:r>
            <a:endParaRPr lang="en-US" altLang="ko-KR" sz="2800" b="1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28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디지털 트윈 구현을 위한 공간정보 융합 </a:t>
            </a:r>
            <a:r>
              <a:rPr lang="en-US" altLang="ko-KR" sz="28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SW </a:t>
            </a:r>
            <a:r>
              <a:rPr lang="ko-KR" altLang="en-US" sz="28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전문가 양성과정</a:t>
            </a:r>
            <a:r>
              <a:rPr lang="ko-KR" altLang="en-US" sz="28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8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팀 </a:t>
            </a:r>
            <a:r>
              <a:rPr lang="ko-KR" altLang="en-US" sz="2800" b="1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프로젝트</a:t>
            </a:r>
            <a:endParaRPr lang="en-US" altLang="ko-KR" sz="2800" b="1" dirty="0" smtClean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endParaRPr lang="en-US" altLang="ko-KR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240111" y="789917"/>
            <a:ext cx="1857882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포인트가 5개인 별 12"/>
          <p:cNvSpPr/>
          <p:nvPr/>
        </p:nvSpPr>
        <p:spPr>
          <a:xfrm>
            <a:off x="7092459" y="1005361"/>
            <a:ext cx="397117" cy="404172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포인트가 5개인 별 24"/>
          <p:cNvSpPr/>
          <p:nvPr/>
        </p:nvSpPr>
        <p:spPr>
          <a:xfrm>
            <a:off x="5032322" y="1005361"/>
            <a:ext cx="397117" cy="404172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710" y="1693791"/>
            <a:ext cx="2325866" cy="2325866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2504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7273" y="216583"/>
            <a:ext cx="120452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 smtClean="0">
                <a:solidFill>
                  <a:schemeClr val="bg1"/>
                </a:solidFill>
              </a:rPr>
              <a:t>서울특별시 주차정보안내시스템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5659" y="1983888"/>
            <a:ext cx="84670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</a:rPr>
              <a:t>[</a:t>
            </a:r>
            <a:endParaRPr lang="ko-KR" altLang="en-US" sz="138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3" y="1687661"/>
            <a:ext cx="10235585" cy="489608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320" y="1414122"/>
            <a:ext cx="2558619" cy="2558619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1219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35817" y="216582"/>
            <a:ext cx="926247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 err="1" smtClean="0">
                <a:solidFill>
                  <a:schemeClr val="bg1"/>
                </a:solidFill>
              </a:rPr>
              <a:t>카카오맵</a:t>
            </a:r>
            <a:r>
              <a:rPr lang="ko-KR" altLang="en-US" sz="6600" b="1" dirty="0" smtClean="0">
                <a:solidFill>
                  <a:schemeClr val="bg1"/>
                </a:solidFill>
              </a:rPr>
              <a:t> </a:t>
            </a:r>
            <a:r>
              <a:rPr lang="en-US" altLang="ko-KR" sz="6600" b="1" dirty="0" smtClean="0">
                <a:solidFill>
                  <a:schemeClr val="bg1"/>
                </a:solidFill>
              </a:rPr>
              <a:t>(</a:t>
            </a:r>
            <a:r>
              <a:rPr lang="ko-KR" altLang="en-US" sz="6600" b="1" dirty="0" smtClean="0">
                <a:solidFill>
                  <a:schemeClr val="bg1"/>
                </a:solidFill>
              </a:rPr>
              <a:t>홈페이지 </a:t>
            </a:r>
            <a:r>
              <a:rPr lang="en-US" altLang="ko-KR" sz="6600" b="1" dirty="0" err="1" smtClean="0">
                <a:solidFill>
                  <a:schemeClr val="bg1"/>
                </a:solidFill>
              </a:rPr>
              <a:t>ver</a:t>
            </a:r>
            <a:r>
              <a:rPr lang="en-US" altLang="ko-KR" sz="6600" b="1" dirty="0" smtClean="0">
                <a:solidFill>
                  <a:schemeClr val="bg1"/>
                </a:solidFill>
              </a:rPr>
              <a:t>)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07" y="1512531"/>
            <a:ext cx="10520692" cy="51227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429" y="881900"/>
            <a:ext cx="2558619" cy="2558619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0301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72110" y="216582"/>
            <a:ext cx="7789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 err="1" smtClean="0">
                <a:solidFill>
                  <a:schemeClr val="bg1"/>
                </a:solidFill>
              </a:rPr>
              <a:t>카카오맵</a:t>
            </a:r>
            <a:r>
              <a:rPr lang="ko-KR" altLang="en-US" sz="6600" b="1" dirty="0" smtClean="0">
                <a:solidFill>
                  <a:schemeClr val="bg1"/>
                </a:solidFill>
              </a:rPr>
              <a:t> </a:t>
            </a:r>
            <a:r>
              <a:rPr lang="en-US" altLang="ko-KR" sz="6600" b="1" dirty="0" smtClean="0">
                <a:solidFill>
                  <a:schemeClr val="bg1"/>
                </a:solidFill>
              </a:rPr>
              <a:t>(APP ver.)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490" y="1508369"/>
            <a:ext cx="6704449" cy="514643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675" y="1324578"/>
            <a:ext cx="2558619" cy="2558619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6481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58754" y="216582"/>
            <a:ext cx="441659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 err="1" smtClean="0">
                <a:solidFill>
                  <a:schemeClr val="bg1"/>
                </a:solidFill>
              </a:rPr>
              <a:t>네이버지도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24" y="1324578"/>
            <a:ext cx="10179835" cy="5224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291" y="327008"/>
            <a:ext cx="2558619" cy="2558619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9650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65832" y="216582"/>
            <a:ext cx="54024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 smtClean="0">
                <a:solidFill>
                  <a:schemeClr val="bg1"/>
                </a:solidFill>
              </a:rPr>
              <a:t>모두의 주차장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563" y="1324578"/>
            <a:ext cx="6087466" cy="5249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429" y="881900"/>
            <a:ext cx="2558619" cy="2558619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9434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65832" y="216582"/>
            <a:ext cx="54024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 smtClean="0">
                <a:solidFill>
                  <a:schemeClr val="bg1"/>
                </a:solidFill>
              </a:rPr>
              <a:t>모두의 주차장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306" y="1324578"/>
            <a:ext cx="5941979" cy="5249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429" y="881900"/>
            <a:ext cx="2558619" cy="2558619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6192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65832" y="216582"/>
            <a:ext cx="54024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 smtClean="0">
                <a:solidFill>
                  <a:schemeClr val="bg1"/>
                </a:solidFill>
              </a:rPr>
              <a:t>모두의 주차장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426" y="1324578"/>
            <a:ext cx="5907739" cy="5249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429" y="881900"/>
            <a:ext cx="2558619" cy="2558619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7749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65832" y="216582"/>
            <a:ext cx="54024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 smtClean="0">
                <a:solidFill>
                  <a:schemeClr val="bg1"/>
                </a:solidFill>
              </a:rPr>
              <a:t>모두의 주차장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306" y="1337711"/>
            <a:ext cx="5941979" cy="5222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429" y="881900"/>
            <a:ext cx="2558619" cy="2558619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5927906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3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61485" y="216582"/>
            <a:ext cx="3469005" cy="1095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6600" b="1">
                <a:solidFill>
                  <a:schemeClr val="bg1"/>
                </a:solidFill>
              </a:rPr>
              <a:t>사용기술</a:t>
            </a:r>
            <a:endParaRPr lang="ko-KR" altLang="en-US" sz="6600" b="1">
              <a:solidFill>
                <a:schemeClr val="bg1"/>
              </a:solidFill>
            </a:endParaRPr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97778" y="1502672"/>
            <a:ext cx="10196444" cy="49000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0">
            <a:off x="1066216" y="-1"/>
            <a:ext cx="2336201" cy="6028661"/>
            <a:chOff x="662180" y="-1"/>
            <a:chExt cx="1884872" cy="5162554"/>
          </a:xfrm>
          <a:solidFill>
            <a:schemeClr val="accent2"/>
          </a:solidFill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sp>
          <p:nvSpPr>
            <p:cNvPr id="8" name="오각형 7"/>
            <p:cNvSpPr/>
            <p:nvPr/>
          </p:nvSpPr>
          <p:spPr>
            <a:xfrm rot="5400000">
              <a:off x="-976661" y="1638840"/>
              <a:ext cx="5162554" cy="1884872"/>
            </a:xfrm>
            <a:prstGeom prst="homePlat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783180" y="3190875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83180" y="789917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216189" y="2448004"/>
            <a:ext cx="93006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002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709" y="3034877"/>
            <a:ext cx="1516106" cy="57319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</a:rPr>
              <a:t>데이터 </a:t>
            </a:r>
            <a:endParaRPr lang="ko-KR" altLang="en-US" sz="3200">
              <a:solidFill>
                <a:schemeClr val="bg1"/>
              </a:solidFill>
            </a:endParaRPr>
          </a:p>
        </p:txBody>
      </p:sp>
      <p:pic>
        <p:nvPicPr>
          <p:cNvPr id="21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21963" y="1464015"/>
            <a:ext cx="960703" cy="960703"/>
          </a:xfrm>
          <a:prstGeom prst="rect">
            <a:avLst/>
          </a:prstGeom>
          <a:effectLst>
            <a:outerShdw dist="254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5" name="오각형 2"/>
          <p:cNvSpPr/>
          <p:nvPr/>
        </p:nvSpPr>
        <p:spPr>
          <a:xfrm>
            <a:off x="3982426" y="668513"/>
            <a:ext cx="6561016" cy="2255716"/>
          </a:xfrm>
          <a:prstGeom prst="homePlate">
            <a:avLst>
              <a:gd name="adj" fmla="val 50000"/>
            </a:avLst>
          </a:prstGeom>
          <a:solidFill>
            <a:srgbClr val="f8b03a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바른고딕 UltraLight"/>
              <a:cs typeface="Arial"/>
            </a:endParaRPr>
          </a:p>
        </p:txBody>
      </p:sp>
      <p:sp>
        <p:nvSpPr>
          <p:cNvPr id="26" name="TextBox 3"/>
          <p:cNvSpPr txBox="1"/>
          <p:nvPr/>
        </p:nvSpPr>
        <p:spPr>
          <a:xfrm>
            <a:off x="4352681" y="758037"/>
            <a:ext cx="5947507" cy="204040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1" i="1" u="none" strike="noStrike" kern="1200" cap="none" spc="0" normalizeH="0" baseline="0" mc:Ignorable="hp" hp:hslEmbossed="0">
                <a:solidFill>
                  <a:srgbClr val="ffffff"/>
                </a:solidFill>
                <a:latin typeface="Arial"/>
                <a:ea typeface="나눔바른고딕 UltraLight"/>
                <a:cs typeface="Arial"/>
              </a:rPr>
              <a:t>“</a:t>
            </a:r>
            <a:r>
              <a:rPr xmlns:mc="http://schemas.openxmlformats.org/markup-compatibility/2006" xmlns:hp="http://schemas.haansoft.com/office/presentation/8.0" kumimoji="0" lang="ko-KR" altLang="en-US" sz="3200" b="1" i="1" u="none" strike="noStrike" kern="1200" cap="none" spc="0" normalizeH="0" baseline="0" mc:Ignorable="hp" hp:hslEmbossed="0">
                <a:solidFill>
                  <a:srgbClr val="ffffff"/>
                </a:solidFill>
                <a:latin typeface="Arial"/>
                <a:ea typeface="나눔바른고딕 UltraLight"/>
                <a:cs typeface="Arial"/>
              </a:rPr>
              <a:t>데이터</a:t>
            </a:r>
            <a:r>
              <a:rPr xmlns:mc="http://schemas.openxmlformats.org/markup-compatibility/2006" xmlns:hp="http://schemas.haansoft.com/office/presentation/8.0" kumimoji="0" lang="en-US" altLang="ko-KR" sz="3200" b="1" i="1" u="none" strike="noStrike" kern="1200" cap="none" spc="0" normalizeH="0" baseline="0" mc:Ignorable="hp" hp:hslEmbossed="0">
                <a:solidFill>
                  <a:srgbClr val="ffffff"/>
                </a:solidFill>
                <a:latin typeface="Arial"/>
                <a:ea typeface="나눔바른고딕 UltraLight"/>
                <a:cs typeface="Arial"/>
              </a:rPr>
              <a:t>”</a:t>
            </a:r>
            <a:endParaRPr xmlns:mc="http://schemas.openxmlformats.org/markup-compatibility/2006" xmlns:hp="http://schemas.haansoft.com/office/presentation/8.0" kumimoji="0" lang="en-US" altLang="ko-KR" sz="3200" b="1" i="1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바른고딕 UltraLight"/>
              <a:cs typeface="Arial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바른고딕 UltraLight"/>
              <a:cs typeface="Arial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"/>
                <a:ea typeface="나눔바른고딕 UltraLight"/>
                <a:cs typeface="Arial"/>
              </a:rPr>
              <a:t>수집 </a:t>
            </a:r>
            <a:r>
              <a: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"/>
                <a:ea typeface="나눔바른고딕 UltraLight"/>
                <a:cs typeface="Arial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"/>
                <a:ea typeface="나눔바른고딕 UltraLight"/>
                <a:cs typeface="Arial"/>
              </a:rPr>
              <a:t> 처리 </a:t>
            </a:r>
            <a:r>
              <a: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"/>
                <a:ea typeface="나눔바른고딕 UltraLight"/>
                <a:cs typeface="Arial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"/>
                <a:ea typeface="나눔바른고딕 UltraLight"/>
                <a:cs typeface="Arial"/>
              </a:rPr>
              <a:t> 변환</a:t>
            </a:r>
            <a:endParaRPr xmlns:mc="http://schemas.openxmlformats.org/markup-compatibility/2006" xmlns:hp="http://schemas.haansoft.com/office/presentation/8.0" kumimoji="0" lang="ko-KR" altLang="en-US" sz="3200" b="1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바른고딕 UltraLight"/>
              <a:cs typeface="Arial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"/>
                <a:ea typeface="나눔바른고딕 UltraLight"/>
                <a:cs typeface="Arial"/>
              </a:rPr>
              <a:t>DB </a:t>
            </a: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"/>
                <a:ea typeface="나눔바른고딕 UltraLight"/>
                <a:cs typeface="Arial"/>
              </a:rPr>
              <a:t>정리 </a:t>
            </a:r>
            <a:endParaRPr xmlns:mc="http://schemas.openxmlformats.org/markup-compatibility/2006" xmlns:hp="http://schemas.haansoft.com/office/presentation/8.0" kumimoji="0" lang="ko-KR" altLang="en-US" sz="3200" b="1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바른고딕 UltraLight"/>
              <a:cs typeface="Arial"/>
            </a:endParaRPr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32655" y="3149905"/>
            <a:ext cx="3415690" cy="3415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3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93541" y="216582"/>
            <a:ext cx="3147016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6600" b="1">
                <a:solidFill>
                  <a:schemeClr val="bg1"/>
                </a:solidFill>
              </a:rPr>
              <a:t>팀 소개 </a:t>
            </a:r>
            <a:endParaRPr lang="ko-KR" altLang="en-US" sz="6600" b="1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4412" y="4065730"/>
            <a:ext cx="2295344" cy="2009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j-ea"/>
                <a:ea typeface="+mj-ea"/>
              </a:rPr>
              <a:t>최수정 </a:t>
            </a:r>
            <a:endParaRPr lang="ko-KR" altLang="en-US" b="1">
              <a:latin typeface="+mj-ea"/>
              <a:ea typeface="+mj-ea"/>
            </a:endParaRPr>
          </a:p>
          <a:p>
            <a:pPr lvl="0">
              <a:defRPr/>
            </a:pPr>
            <a:r>
              <a:rPr lang="en-US" altLang="ko-KR" b="1">
                <a:latin typeface="+mj-ea"/>
                <a:ea typeface="+mj-ea"/>
              </a:rPr>
              <a:t>Team Leader</a:t>
            </a:r>
            <a:endParaRPr lang="en-US" altLang="ko-KR" b="1">
              <a:latin typeface="+mj-ea"/>
              <a:ea typeface="+mj-ea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b="1">
                <a:latin typeface="+mj-ea"/>
                <a:ea typeface="+mj-ea"/>
              </a:rPr>
              <a:t>프로젝트 총괄</a:t>
            </a:r>
            <a:endParaRPr lang="ko-KR" altLang="en-US" b="1">
              <a:latin typeface="+mj-ea"/>
              <a:ea typeface="+mj-ea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b="1">
                <a:latin typeface="+mj-ea"/>
                <a:ea typeface="+mj-ea"/>
              </a:rPr>
              <a:t>게시판 구현</a:t>
            </a:r>
            <a:endParaRPr lang="ko-KR" altLang="en-US" b="1">
              <a:latin typeface="+mj-ea"/>
              <a:ea typeface="+mj-ea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b="1">
                <a:latin typeface="+mj-ea"/>
                <a:ea typeface="+mj-ea"/>
              </a:rPr>
              <a:t>데이터베이스 웹 서버 구현</a:t>
            </a:r>
            <a:endParaRPr lang="ko-KR" altLang="en-US" b="1">
              <a:latin typeface="+mj-ea"/>
              <a:ea typeface="+mj-ea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b="1">
                <a:latin typeface="+mj-ea"/>
                <a:ea typeface="+mj-ea"/>
              </a:rPr>
              <a:t>전공 </a:t>
            </a:r>
            <a:r>
              <a:rPr lang="en-US" altLang="ko-KR" b="1">
                <a:latin typeface="+mj-ea"/>
                <a:ea typeface="+mj-ea"/>
              </a:rPr>
              <a:t>: </a:t>
            </a:r>
            <a:r>
              <a:rPr lang="ko-KR" altLang="en-US" b="1">
                <a:latin typeface="+mj-ea"/>
                <a:ea typeface="+mj-ea"/>
              </a:rPr>
              <a:t>수학과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37360" y="4036645"/>
            <a:ext cx="2375437" cy="1733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j-ea"/>
                <a:ea typeface="+mj-ea"/>
              </a:rPr>
              <a:t>오현근</a:t>
            </a:r>
            <a:endParaRPr lang="ko-KR" altLang="en-US" b="1">
              <a:latin typeface="+mj-ea"/>
              <a:ea typeface="+mj-ea"/>
            </a:endParaRPr>
          </a:p>
          <a:p>
            <a:pPr lvl="0">
              <a:defRPr/>
            </a:pPr>
            <a:r>
              <a:rPr lang="en-US" altLang="ko-KR" b="1">
                <a:latin typeface="+mj-ea"/>
                <a:ea typeface="+mj-ea"/>
              </a:rPr>
              <a:t>Project Manager</a:t>
            </a:r>
            <a:endParaRPr lang="en-US" altLang="ko-KR" b="1">
              <a:latin typeface="+mj-ea"/>
              <a:ea typeface="+mj-ea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b="1">
                <a:latin typeface="+mj-ea"/>
                <a:ea typeface="+mj-ea"/>
              </a:rPr>
              <a:t>데이터베이스 </a:t>
            </a:r>
            <a:endParaRPr lang="ko-KR" altLang="en-US" b="1">
              <a:latin typeface="+mj-ea"/>
              <a:ea typeface="+mj-ea"/>
            </a:endParaRPr>
          </a:p>
          <a:p>
            <a:pPr lvl="0">
              <a:defRPr/>
            </a:pPr>
            <a:r>
              <a:rPr lang="en-US" altLang="ko-KR" b="1">
                <a:latin typeface="+mj-ea"/>
                <a:ea typeface="+mj-ea"/>
              </a:rPr>
              <a:t>    </a:t>
            </a:r>
            <a:r>
              <a:rPr lang="ko-KR" altLang="en-US" b="1">
                <a:latin typeface="+mj-ea"/>
                <a:ea typeface="+mj-ea"/>
              </a:rPr>
              <a:t>웹서버 구현</a:t>
            </a:r>
            <a:endParaRPr lang="ko-KR" altLang="en-US" b="1">
              <a:latin typeface="+mj-ea"/>
              <a:ea typeface="+mj-ea"/>
            </a:endParaRPr>
          </a:p>
          <a:p>
            <a:pPr lvl="0">
              <a:defRPr/>
            </a:pPr>
            <a:r>
              <a:rPr lang="en-US" altLang="ko-KR" b="1">
                <a:latin typeface="+mj-ea"/>
                <a:ea typeface="+mj-ea"/>
              </a:rPr>
              <a:t>-</a:t>
            </a:r>
            <a:r>
              <a:rPr lang="ko-KR" altLang="en-US" b="1">
                <a:latin typeface="+mj-ea"/>
                <a:ea typeface="+mj-ea"/>
              </a:rPr>
              <a:t>   게시판 구현</a:t>
            </a:r>
            <a:endParaRPr lang="ko-KR" altLang="en-US" b="1">
              <a:latin typeface="+mj-ea"/>
              <a:ea typeface="+mj-ea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b="1">
                <a:latin typeface="+mj-ea"/>
                <a:ea typeface="+mj-ea"/>
              </a:rPr>
              <a:t>전공 </a:t>
            </a:r>
            <a:r>
              <a:rPr lang="en-US" altLang="ko-KR" b="1">
                <a:latin typeface="+mj-ea"/>
                <a:ea typeface="+mj-ea"/>
              </a:rPr>
              <a:t>: </a:t>
            </a:r>
            <a:r>
              <a:rPr lang="ko-KR" altLang="en-US" b="1">
                <a:latin typeface="+mj-ea"/>
                <a:ea typeface="+mj-ea"/>
              </a:rPr>
              <a:t>산업공학과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01138" y="4086903"/>
            <a:ext cx="23754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j-ea"/>
                <a:ea typeface="+mj-ea"/>
              </a:rPr>
              <a:t>박경우</a:t>
            </a:r>
            <a:endParaRPr lang="ko-KR" altLang="en-US" b="1">
              <a:latin typeface="+mj-ea"/>
              <a:ea typeface="+mj-ea"/>
            </a:endParaRPr>
          </a:p>
          <a:p>
            <a:pPr lvl="0">
              <a:defRPr/>
            </a:pPr>
            <a:r>
              <a:rPr lang="ko-KR" altLang="en-US" b="1">
                <a:latin typeface="+mj-ea"/>
                <a:ea typeface="+mj-ea"/>
              </a:rPr>
              <a:t>서기</a:t>
            </a:r>
            <a:endParaRPr lang="ko-KR" altLang="en-US" b="1">
              <a:latin typeface="+mj-ea"/>
              <a:ea typeface="+mj-ea"/>
            </a:endParaRPr>
          </a:p>
          <a:p>
            <a:pPr lvl="0">
              <a:defRPr/>
            </a:pPr>
            <a:r>
              <a:rPr lang="en-US" altLang="ko-KR" b="1">
                <a:latin typeface="+mj-ea"/>
                <a:ea typeface="+mj-ea"/>
              </a:rPr>
              <a:t>- PPT</a:t>
            </a:r>
            <a:endParaRPr lang="en-US" altLang="ko-KR" b="1">
              <a:latin typeface="+mj-ea"/>
              <a:ea typeface="+mj-ea"/>
            </a:endParaRPr>
          </a:p>
          <a:p>
            <a:pPr lvl="0">
              <a:defRPr/>
            </a:pPr>
            <a:r>
              <a:rPr lang="ko-KR" altLang="en-US" b="1">
                <a:latin typeface="+mj-ea"/>
                <a:ea typeface="+mj-ea"/>
              </a:rPr>
              <a:t>전공 </a:t>
            </a:r>
            <a:r>
              <a:rPr lang="en-US" altLang="ko-KR" b="1">
                <a:latin typeface="+mj-ea"/>
                <a:ea typeface="+mj-ea"/>
              </a:rPr>
              <a:t>:</a:t>
            </a:r>
            <a:r>
              <a:rPr lang="ko-KR" altLang="en-US" b="1">
                <a:latin typeface="+mj-ea"/>
                <a:ea typeface="+mj-ea"/>
              </a:rPr>
              <a:t> 치위생학과</a:t>
            </a:r>
            <a:endParaRPr lang="en-US" altLang="ko-KR" b="1">
              <a:latin typeface="+mj-ea"/>
              <a:ea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66192" y="4032737"/>
            <a:ext cx="2797990" cy="1461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j-ea"/>
                <a:ea typeface="+mj-ea"/>
              </a:rPr>
              <a:t>홍은택</a:t>
            </a:r>
            <a:endParaRPr lang="en-US" altLang="ko-KR" b="1">
              <a:latin typeface="+mj-ea"/>
              <a:ea typeface="+mj-ea"/>
            </a:endParaRPr>
          </a:p>
          <a:p>
            <a:pPr lvl="0">
              <a:defRPr/>
            </a:pPr>
            <a:r>
              <a:rPr lang="ko-KR" altLang="en-US" b="1">
                <a:latin typeface="+mj-ea"/>
                <a:ea typeface="+mj-ea"/>
              </a:rPr>
              <a:t>문서작성 및 코드관리</a:t>
            </a:r>
            <a:endParaRPr lang="ko-KR" altLang="en-US" b="1">
              <a:latin typeface="+mj-ea"/>
              <a:ea typeface="+mj-ea"/>
            </a:endParaRPr>
          </a:p>
          <a:p>
            <a:pPr lvl="0">
              <a:defRPr/>
            </a:pPr>
            <a:r>
              <a:rPr lang="en-US" altLang="ko-KR" b="1">
                <a:latin typeface="+mj-ea"/>
                <a:ea typeface="+mj-ea"/>
              </a:rPr>
              <a:t>- </a:t>
            </a:r>
            <a:r>
              <a:rPr lang="ko-KR" altLang="en-US" b="1">
                <a:latin typeface="+mj-ea"/>
                <a:ea typeface="+mj-ea"/>
              </a:rPr>
              <a:t>프로젝트 제안서 작성</a:t>
            </a:r>
            <a:endParaRPr lang="ko-KR" altLang="en-US" b="1">
              <a:latin typeface="+mj-ea"/>
              <a:ea typeface="+mj-ea"/>
            </a:endParaRPr>
          </a:p>
          <a:p>
            <a:pPr lvl="0">
              <a:defRPr/>
            </a:pPr>
            <a:endParaRPr lang="en-US" altLang="ko-KR" b="1">
              <a:latin typeface="+mj-ea"/>
              <a:ea typeface="+mj-ea"/>
            </a:endParaRPr>
          </a:p>
          <a:p>
            <a:pPr lvl="0">
              <a:defRPr/>
            </a:pPr>
            <a:r>
              <a:rPr lang="ko-KR" altLang="en-US" b="1">
                <a:latin typeface="+mj-ea"/>
                <a:ea typeface="+mj-ea"/>
              </a:rPr>
              <a:t>전공 </a:t>
            </a:r>
            <a:r>
              <a:rPr lang="en-US" altLang="ko-KR" b="1">
                <a:latin typeface="+mj-ea"/>
                <a:ea typeface="+mj-ea"/>
              </a:rPr>
              <a:t>: </a:t>
            </a:r>
            <a:r>
              <a:rPr lang="ko-KR" altLang="en-US" b="1">
                <a:latin typeface="+mj-ea"/>
                <a:ea typeface="+mj-ea"/>
              </a:rPr>
              <a:t>심리학과 </a:t>
            </a:r>
            <a:endParaRPr lang="en-US" altLang="ko-KR" b="1"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57952" y="147128"/>
            <a:ext cx="1781525" cy="1781525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그룹 16"/>
          <p:cNvGrpSpPr/>
          <p:nvPr/>
        </p:nvGrpSpPr>
        <p:grpSpPr>
          <a:xfrm rot="0">
            <a:off x="2701951" y="584323"/>
            <a:ext cx="1439307" cy="404172"/>
            <a:chOff x="5435701" y="1021996"/>
            <a:chExt cx="834472" cy="230238"/>
          </a:xfrm>
        </p:grpSpPr>
        <p:sp>
          <p:nvSpPr>
            <p:cNvPr id="18" name="포인트가 5개인 별 17"/>
            <p:cNvSpPr/>
            <p:nvPr/>
          </p:nvSpPr>
          <p:spPr>
            <a:xfrm>
              <a:off x="5435701" y="1021996"/>
              <a:ext cx="230238" cy="230238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포인트가 5개인 별 18"/>
            <p:cNvSpPr/>
            <p:nvPr/>
          </p:nvSpPr>
          <p:spPr>
            <a:xfrm>
              <a:off x="5737818" y="1021996"/>
              <a:ext cx="230238" cy="230238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포인트가 5개인 별 19"/>
            <p:cNvSpPr/>
            <p:nvPr/>
          </p:nvSpPr>
          <p:spPr>
            <a:xfrm>
              <a:off x="6039935" y="1021996"/>
              <a:ext cx="230238" cy="230238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1" name="포인트가 5개인 별 20"/>
          <p:cNvSpPr/>
          <p:nvPr/>
        </p:nvSpPr>
        <p:spPr>
          <a:xfrm>
            <a:off x="7689751" y="583690"/>
            <a:ext cx="397117" cy="404172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포인트가 5개인 별 21"/>
          <p:cNvSpPr/>
          <p:nvPr/>
        </p:nvSpPr>
        <p:spPr>
          <a:xfrm>
            <a:off x="7143439" y="584323"/>
            <a:ext cx="397117" cy="404172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0091658" y="4085366"/>
            <a:ext cx="1857686" cy="358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j-ea"/>
                <a:ea typeface="+mj-ea"/>
              </a:rPr>
              <a:t>이준영 </a:t>
            </a:r>
            <a:r>
              <a:rPr lang="en-US" altLang="ko-KR" b="1">
                <a:latin typeface="+mj-ea"/>
                <a:ea typeface="+mj-ea"/>
              </a:rPr>
              <a:t>&amp;</a:t>
            </a:r>
            <a:r>
              <a:rPr lang="ko-KR" altLang="en-US" b="1">
                <a:latin typeface="+mj-ea"/>
                <a:ea typeface="+mj-ea"/>
              </a:rPr>
              <a:t> 김현지</a:t>
            </a:r>
            <a:endParaRPr lang="ko-KR" altLang="en-US" b="1">
              <a:latin typeface="+mj-ea"/>
              <a:ea typeface="+mj-ea"/>
            </a:endParaRPr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9481" y="1614090"/>
            <a:ext cx="2302656" cy="2201069"/>
          </a:xfrm>
          <a:prstGeom prst="rect">
            <a:avLst/>
          </a:prstGeom>
        </p:spPr>
      </p:pic>
      <p:pic>
        <p:nvPicPr>
          <p:cNvPr id="2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07981" y="1617106"/>
            <a:ext cx="2088825" cy="2195036"/>
          </a:xfrm>
          <a:prstGeom prst="rect">
            <a:avLst/>
          </a:prstGeom>
        </p:spPr>
      </p:pic>
      <p:pic>
        <p:nvPicPr>
          <p:cNvPr id="2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227450" y="1621551"/>
            <a:ext cx="2054598" cy="2205990"/>
          </a:xfrm>
          <a:prstGeom prst="rect">
            <a:avLst/>
          </a:prstGeom>
        </p:spPr>
      </p:pic>
      <p:pic>
        <p:nvPicPr>
          <p:cNvPr id="29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448391" y="1640760"/>
            <a:ext cx="2164276" cy="2237025"/>
          </a:xfrm>
          <a:prstGeom prst="rect">
            <a:avLst/>
          </a:prstGeom>
        </p:spPr>
      </p:pic>
      <p:pic>
        <p:nvPicPr>
          <p:cNvPr id="30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097059" y="2533331"/>
            <a:ext cx="1299128" cy="11960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ef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>
              <a:gd name="adj" fmla="val 50000"/>
            </a:avLst>
          </a:prstGeom>
          <a:solidFill>
            <a:srgbClr val="f8b03a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바른고딕 UltraLight"/>
              <a:cs typeface="Arial"/>
            </a:endParaRPr>
          </a:p>
        </p:txBody>
      </p:sp>
      <p:cxnSp>
        <p:nvCxnSpPr>
          <p:cNvPr id="45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rgbClr val="f8b03a">
              <a:alpha val="100000"/>
            </a:srgbClr>
          </a:solidFill>
          <a:ln w="6350" cap="flat" cmpd="sng" algn="ctr">
            <a:solidFill>
              <a:srgbClr val="ffffff">
                <a:alpha val="100000"/>
              </a:srgbClr>
            </a:solidFill>
            <a:prstDash val="dash"/>
            <a:miter/>
          </a:ln>
        </p:spPr>
      </p:cxnSp>
      <p:cxnSp>
        <p:nvCxnSpPr>
          <p:cNvPr id="46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rgbClr val="f8b03a">
              <a:alpha val="100000"/>
            </a:srgbClr>
          </a:solidFill>
          <a:ln w="6350" cap="flat" cmpd="sng" algn="ctr">
            <a:solidFill>
              <a:srgbClr val="ffffff">
                <a:alpha val="100000"/>
              </a:srgbClr>
            </a:solidFill>
            <a:prstDash val="dash"/>
            <a:miter/>
          </a:ln>
        </p:spPr>
      </p:cxnSp>
      <p:pic>
        <p:nvPicPr>
          <p:cNvPr id="47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387798" y="310427"/>
            <a:ext cx="516204" cy="516204"/>
          </a:xfrm>
          <a:prstGeom prst="rect">
            <a:avLst/>
          </a:prstGeom>
          <a:effectLst>
            <a:outerShdw dist="254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000" y="1650471"/>
            <a:ext cx="11430000" cy="4366683"/>
          </a:xfrm>
          <a:prstGeom prst="rect">
            <a:avLst/>
          </a:prstGeom>
        </p:spPr>
      </p:pic>
      <p:sp>
        <p:nvSpPr>
          <p:cNvPr id="55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f8b03a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바른고딕 UltraLight"/>
              <a:cs typeface="Arial"/>
            </a:endParaRPr>
          </a:p>
        </p:txBody>
      </p:sp>
      <p:sp>
        <p:nvSpPr>
          <p:cNvPr id="56" name="TextBox 17"/>
          <p:cNvSpPr txBox="1"/>
          <p:nvPr/>
        </p:nvSpPr>
        <p:spPr>
          <a:xfrm>
            <a:off x="193461" y="347347"/>
            <a:ext cx="1193379" cy="369332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3d3d3d"/>
                </a:solidFill>
                <a:latin typeface="Arial"/>
                <a:ea typeface="나눔바른고딕 UltraLight"/>
                <a:cs typeface="Arial"/>
              </a:rPr>
              <a:t>02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3d3d3d"/>
                </a:solidFill>
                <a:latin typeface="Arial"/>
                <a:ea typeface="나눔바른고딕 UltraLight"/>
                <a:cs typeface="Arial"/>
              </a:rPr>
              <a:t>데이터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3d3d3d"/>
              </a:solidFill>
              <a:latin typeface="Arial"/>
              <a:ea typeface="나눔바른고딕 UltraLight"/>
              <a:cs typeface="Arial"/>
            </a:endParaRPr>
          </a:p>
        </p:txBody>
      </p:sp>
      <p:sp>
        <p:nvSpPr>
          <p:cNvPr id="57" name="TextBox 18"/>
          <p:cNvSpPr txBox="1"/>
          <p:nvPr/>
        </p:nvSpPr>
        <p:spPr>
          <a:xfrm>
            <a:off x="193462" y="675148"/>
            <a:ext cx="1936328" cy="44689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i="0" u="none" strike="noStrike" kern="1200" cap="none" spc="-150" normalizeH="0" baseline="0" mc:Ignorable="hp" hp:hslEmbossed="0">
                <a:solidFill>
                  <a:srgbClr val="3d3d3d"/>
                </a:solidFill>
                <a:latin typeface="나눔바른고딕"/>
                <a:ea typeface="나눔바른고딕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2400" i="0" u="none" strike="noStrike" kern="1200" cap="none" spc="-150" normalizeH="0" baseline="0" mc:Ignorable="hp" hp:hslEmbossed="0">
                <a:solidFill>
                  <a:srgbClr val="3d3d3d"/>
                </a:solidFill>
                <a:latin typeface="나눔바른고딕"/>
                <a:ea typeface="나눔바른고딕"/>
              </a:rPr>
              <a:t> 데이터 수집</a:t>
            </a:r>
            <a:endParaRPr xmlns:mc="http://schemas.openxmlformats.org/markup-compatibility/2006" xmlns:hp="http://schemas.haansoft.com/office/presentation/8.0" kumimoji="0" lang="ko-KR" altLang="en-US" sz="2400" i="0" u="none" strike="noStrike" kern="1200" cap="none" spc="-150" normalizeH="0" baseline="0" mc:Ignorable="hp" hp:hslEmbossed="0">
              <a:solidFill>
                <a:srgbClr val="3d3d3d"/>
              </a:solidFill>
              <a:latin typeface="나눔바른고딕"/>
              <a:ea typeface="나눔바른고딕"/>
            </a:endParaRPr>
          </a:p>
        </p:txBody>
      </p:sp>
      <p:sp>
        <p:nvSpPr>
          <p:cNvPr id="58" name="TextBox 17"/>
          <p:cNvSpPr txBox="1"/>
          <p:nvPr/>
        </p:nvSpPr>
        <p:spPr>
          <a:xfrm>
            <a:off x="5116723" y="5994035"/>
            <a:ext cx="1958553" cy="39255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3d3d3d"/>
                </a:solidFill>
                <a:latin typeface="HY헤드라인M"/>
                <a:ea typeface="HY헤드라인M"/>
              </a:rPr>
              <a:t>공공데이터포털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3d3d3d"/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ef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>
              <a:gd name="adj" fmla="val 50000"/>
            </a:avLst>
          </a:prstGeom>
          <a:solidFill>
            <a:srgbClr val="f8b03a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바른고딕 UltraLight"/>
              <a:cs typeface="Arial"/>
            </a:endParaRPr>
          </a:p>
        </p:txBody>
      </p:sp>
      <p:cxnSp>
        <p:nvCxnSpPr>
          <p:cNvPr id="45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rgbClr val="f8b03a">
              <a:alpha val="100000"/>
            </a:srgbClr>
          </a:solidFill>
          <a:ln w="6350" cap="flat" cmpd="sng" algn="ctr">
            <a:solidFill>
              <a:srgbClr val="ffffff">
                <a:alpha val="100000"/>
              </a:srgbClr>
            </a:solidFill>
            <a:prstDash val="dash"/>
            <a:miter/>
          </a:ln>
        </p:spPr>
      </p:cxnSp>
      <p:cxnSp>
        <p:nvCxnSpPr>
          <p:cNvPr id="46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rgbClr val="f8b03a">
              <a:alpha val="100000"/>
            </a:srgbClr>
          </a:solidFill>
          <a:ln w="6350" cap="flat" cmpd="sng" algn="ctr">
            <a:solidFill>
              <a:srgbClr val="ffffff">
                <a:alpha val="100000"/>
              </a:srgbClr>
            </a:solidFill>
            <a:prstDash val="dash"/>
            <a:miter/>
          </a:ln>
        </p:spPr>
      </p:cxnSp>
      <p:pic>
        <p:nvPicPr>
          <p:cNvPr id="47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387798" y="310427"/>
            <a:ext cx="516204" cy="516204"/>
          </a:xfrm>
          <a:prstGeom prst="rect">
            <a:avLst/>
          </a:prstGeom>
          <a:effectLst>
            <a:outerShdw dist="254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57443" y="939418"/>
            <a:ext cx="4144618" cy="5415725"/>
          </a:xfrm>
          <a:prstGeom prst="rect">
            <a:avLst/>
          </a:prstGeom>
        </p:spPr>
      </p:pic>
      <p:pic>
        <p:nvPicPr>
          <p:cNvPr id="5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6916" y="1871698"/>
            <a:ext cx="6486043" cy="3612683"/>
          </a:xfrm>
          <a:prstGeom prst="rect">
            <a:avLst/>
          </a:prstGeom>
        </p:spPr>
      </p:pic>
      <p:cxnSp>
        <p:nvCxnSpPr>
          <p:cNvPr id="54" name=""/>
          <p:cNvCxnSpPr>
            <a:stCxn id="53" idx="3"/>
            <a:endCxn id="52" idx="1"/>
          </p:cNvCxnSpPr>
          <p:nvPr/>
        </p:nvCxnSpPr>
        <p:spPr>
          <a:xfrm flipV="1">
            <a:off x="6792960" y="3647281"/>
            <a:ext cx="564483" cy="30758"/>
          </a:xfrm>
          <a:prstGeom prst="straightConnector1">
            <a:avLst/>
          </a:prstGeom>
          <a:ln w="762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17"/>
          <p:cNvSpPr txBox="1"/>
          <p:nvPr/>
        </p:nvSpPr>
        <p:spPr>
          <a:xfrm>
            <a:off x="1812713" y="5803535"/>
            <a:ext cx="2897559" cy="39255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3d3d3d"/>
                </a:solidFill>
                <a:latin typeface="HY헤드라인M"/>
                <a:ea typeface="HY헤드라인M"/>
              </a:rPr>
              <a:t>주차장 공공데이터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3d3d3d"/>
                </a:solidFill>
                <a:latin typeface="HY헤드라인M"/>
                <a:ea typeface="HY헤드라인M"/>
              </a:rPr>
              <a:t>(CSV)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rgbClr val="3d3d3d"/>
              </a:solidFill>
              <a:latin typeface="HY헤드라인M"/>
              <a:ea typeface="HY헤드라인M"/>
            </a:endParaRPr>
          </a:p>
        </p:txBody>
      </p:sp>
      <p:sp>
        <p:nvSpPr>
          <p:cNvPr id="56" name="TextBox 17"/>
          <p:cNvSpPr txBox="1"/>
          <p:nvPr/>
        </p:nvSpPr>
        <p:spPr>
          <a:xfrm>
            <a:off x="8029364" y="6338443"/>
            <a:ext cx="2897560" cy="393826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3d3d3d"/>
                </a:solidFill>
                <a:latin typeface="HY헤드라인M"/>
                <a:ea typeface="HY헤드라인M"/>
              </a:rPr>
              <a:t>주차장 공공데이터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3d3d3d"/>
                </a:solidFill>
                <a:latin typeface="HY헤드라인M"/>
                <a:ea typeface="HY헤드라인M"/>
              </a:rPr>
              <a:t>(DB)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rgbClr val="3d3d3d"/>
              </a:solidFill>
              <a:latin typeface="HY헤드라인M"/>
              <a:ea typeface="HY헤드라인M"/>
            </a:endParaRPr>
          </a:p>
        </p:txBody>
      </p:sp>
      <p:sp>
        <p:nvSpPr>
          <p:cNvPr id="5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f8b03a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바른고딕 UltraLight"/>
              <a:cs typeface="Arial"/>
            </a:endParaRPr>
          </a:p>
        </p:txBody>
      </p:sp>
      <p:sp>
        <p:nvSpPr>
          <p:cNvPr id="58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f8b03a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바른고딕 UltraLight"/>
              <a:cs typeface="Arial"/>
            </a:endParaRPr>
          </a:p>
        </p:txBody>
      </p:sp>
      <p:sp>
        <p:nvSpPr>
          <p:cNvPr id="59" name="TextBox 17"/>
          <p:cNvSpPr txBox="1"/>
          <p:nvPr/>
        </p:nvSpPr>
        <p:spPr>
          <a:xfrm>
            <a:off x="193461" y="347347"/>
            <a:ext cx="1193379" cy="369332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3d3d3d"/>
                </a:solidFill>
                <a:latin typeface="Arial"/>
                <a:ea typeface="나눔바른고딕 UltraLight"/>
                <a:cs typeface="Arial"/>
              </a:rPr>
              <a:t>02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3d3d3d"/>
                </a:solidFill>
                <a:latin typeface="Arial"/>
                <a:ea typeface="나눔바른고딕 UltraLight"/>
                <a:cs typeface="Arial"/>
              </a:rPr>
              <a:t>데이터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3d3d3d"/>
              </a:solidFill>
              <a:latin typeface="Arial"/>
              <a:ea typeface="나눔바른고딕 UltraLight"/>
              <a:cs typeface="Arial"/>
            </a:endParaRPr>
          </a:p>
        </p:txBody>
      </p:sp>
      <p:sp>
        <p:nvSpPr>
          <p:cNvPr id="60" name="TextBox 18"/>
          <p:cNvSpPr txBox="1"/>
          <p:nvPr/>
        </p:nvSpPr>
        <p:spPr>
          <a:xfrm>
            <a:off x="193462" y="675148"/>
            <a:ext cx="1936328" cy="44689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i="0" u="none" strike="noStrike" kern="1200" cap="none" spc="-150" normalizeH="0" baseline="0" mc:Ignorable="hp" hp:hslEmbossed="0">
                <a:solidFill>
                  <a:schemeClr val="tx1"/>
                </a:solidFill>
                <a:latin typeface="나눔바른고딕"/>
                <a:ea typeface="나눔바른고딕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2400" i="0" u="none" strike="noStrike" kern="1200" cap="none" spc="-150" normalizeH="0" baseline="0" mc:Ignorable="hp" hp:hslEmbossed="0">
                <a:solidFill>
                  <a:schemeClr val="tx1"/>
                </a:solidFill>
                <a:latin typeface="나눔바른고딕"/>
                <a:ea typeface="나눔바른고딕"/>
              </a:rPr>
              <a:t> 데이터 처리</a:t>
            </a:r>
            <a:endParaRPr xmlns:mc="http://schemas.openxmlformats.org/markup-compatibility/2006" xmlns:hp="http://schemas.haansoft.com/office/presentation/8.0" kumimoji="0" lang="ko-KR" altLang="en-US" sz="2400" i="0" u="none" strike="noStrike" kern="1200" cap="none" spc="-150" normalizeH="0" baseline="0" mc:Ignorable="hp" hp:hslEmbossed="0">
              <a:solidFill>
                <a:schemeClr val="tx1"/>
              </a:solidFill>
              <a:latin typeface="나눔바른고딕"/>
              <a:ea typeface="나눔바른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ef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>
              <a:gd name="adj" fmla="val 50000"/>
            </a:avLst>
          </a:prstGeom>
          <a:solidFill>
            <a:srgbClr val="f8b03a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바른고딕 UltraLight"/>
              <a:cs typeface="Arial"/>
            </a:endParaRPr>
          </a:p>
        </p:txBody>
      </p:sp>
      <p:cxnSp>
        <p:nvCxnSpPr>
          <p:cNvPr id="45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rgbClr val="f8b03a">
              <a:alpha val="100000"/>
            </a:srgbClr>
          </a:solidFill>
          <a:ln w="6350" cap="flat" cmpd="sng" algn="ctr">
            <a:solidFill>
              <a:srgbClr val="ffffff">
                <a:alpha val="100000"/>
              </a:srgbClr>
            </a:solidFill>
            <a:prstDash val="dash"/>
            <a:miter/>
          </a:ln>
        </p:spPr>
      </p:cxnSp>
      <p:cxnSp>
        <p:nvCxnSpPr>
          <p:cNvPr id="46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rgbClr val="f8b03a">
              <a:alpha val="100000"/>
            </a:srgbClr>
          </a:solidFill>
          <a:ln w="6350" cap="flat" cmpd="sng" algn="ctr">
            <a:solidFill>
              <a:srgbClr val="ffffff">
                <a:alpha val="100000"/>
              </a:srgbClr>
            </a:solidFill>
            <a:prstDash val="dash"/>
            <a:miter/>
          </a:ln>
        </p:spPr>
      </p:cxnSp>
      <p:pic>
        <p:nvPicPr>
          <p:cNvPr id="47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387798" y="310427"/>
            <a:ext cx="516204" cy="516204"/>
          </a:xfrm>
          <a:prstGeom prst="rect">
            <a:avLst/>
          </a:prstGeom>
          <a:effectLst>
            <a:outerShdw dist="254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15465" y="1375580"/>
            <a:ext cx="3561069" cy="4653209"/>
          </a:xfrm>
          <a:prstGeom prst="rect">
            <a:avLst/>
          </a:prstGeom>
        </p:spPr>
      </p:pic>
      <p:sp>
        <p:nvSpPr>
          <p:cNvPr id="54" name="TextBox 17"/>
          <p:cNvSpPr txBox="1"/>
          <p:nvPr/>
        </p:nvSpPr>
        <p:spPr>
          <a:xfrm>
            <a:off x="4647220" y="6137359"/>
            <a:ext cx="2897560" cy="393826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3d3d3d"/>
                </a:solidFill>
                <a:latin typeface="HY헤드라인M"/>
                <a:ea typeface="HY헤드라인M"/>
              </a:rPr>
              <a:t>주차장 공공데이터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3d3d3d"/>
                </a:solidFill>
                <a:latin typeface="HY헤드라인M"/>
                <a:ea typeface="HY헤드라인M"/>
              </a:rPr>
              <a:t>(DB)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rgbClr val="3d3d3d"/>
              </a:solidFill>
              <a:latin typeface="HY헤드라인M"/>
              <a:ea typeface="HY헤드라인M"/>
            </a:endParaRPr>
          </a:p>
        </p:txBody>
      </p:sp>
      <p:sp>
        <p:nvSpPr>
          <p:cNvPr id="55" name="TextBox 17"/>
          <p:cNvSpPr txBox="1"/>
          <p:nvPr/>
        </p:nvSpPr>
        <p:spPr>
          <a:xfrm>
            <a:off x="4668386" y="6470312"/>
            <a:ext cx="3363226" cy="38768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3d3d3d"/>
                </a:solidFill>
                <a:latin typeface="HY헤드라인M"/>
                <a:ea typeface="HY헤드라인M"/>
              </a:rPr>
              <a:t>주차장 공공데이터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3d3d3d"/>
                </a:solidFill>
                <a:latin typeface="HY헤드라인M"/>
                <a:ea typeface="HY헤드라인M"/>
              </a:rPr>
              <a:t>(JSON)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rgbClr val="3d3d3d"/>
              </a:solidFill>
              <a:latin typeface="HY헤드라인M"/>
              <a:ea typeface="HY헤드라인M"/>
            </a:endParaRPr>
          </a:p>
        </p:txBody>
      </p:sp>
      <p:pic>
        <p:nvPicPr>
          <p:cNvPr id="5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1441275"/>
            <a:ext cx="12192000" cy="5043042"/>
          </a:xfrm>
          <a:prstGeom prst="rect">
            <a:avLst/>
          </a:prstGeom>
        </p:spPr>
      </p:pic>
      <p:sp>
        <p:nvSpPr>
          <p:cNvPr id="56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f8b03a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바른고딕 UltraLight"/>
              <a:cs typeface="Arial"/>
            </a:endParaRPr>
          </a:p>
        </p:txBody>
      </p:sp>
      <p:sp>
        <p:nvSpPr>
          <p:cNvPr id="5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f8b03a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바른고딕 UltraLight"/>
              <a:cs typeface="Arial"/>
            </a:endParaRPr>
          </a:p>
        </p:txBody>
      </p:sp>
      <p:sp>
        <p:nvSpPr>
          <p:cNvPr id="58" name="TextBox 17"/>
          <p:cNvSpPr txBox="1"/>
          <p:nvPr/>
        </p:nvSpPr>
        <p:spPr>
          <a:xfrm>
            <a:off x="193460" y="347347"/>
            <a:ext cx="1193379" cy="369332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3d3d3d"/>
                </a:solidFill>
                <a:latin typeface="Arial"/>
                <a:ea typeface="나눔바른고딕 UltraLight"/>
                <a:cs typeface="Arial"/>
              </a:rPr>
              <a:t>02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3d3d3d"/>
                </a:solidFill>
                <a:latin typeface="Arial"/>
                <a:ea typeface="나눔바른고딕 UltraLight"/>
                <a:cs typeface="Arial"/>
              </a:rPr>
              <a:t> 데이터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3d3d3d"/>
              </a:solidFill>
              <a:latin typeface="Arial"/>
              <a:ea typeface="나눔바른고딕 UltraLight"/>
              <a:cs typeface="Arial"/>
            </a:endParaRPr>
          </a:p>
        </p:txBody>
      </p:sp>
      <p:sp>
        <p:nvSpPr>
          <p:cNvPr id="59" name="TextBox 18"/>
          <p:cNvSpPr txBox="1"/>
          <p:nvPr/>
        </p:nvSpPr>
        <p:spPr>
          <a:xfrm>
            <a:off x="193462" y="675148"/>
            <a:ext cx="1936328" cy="44689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i="0" u="none" strike="noStrike" kern="1200" cap="none" spc="-150" normalizeH="0" baseline="0" mc:Ignorable="hp" hp:hslEmbossed="0">
                <a:solidFill>
                  <a:srgbClr val="3d3d3d"/>
                </a:solidFill>
                <a:latin typeface="나눔바른고딕"/>
                <a:ea typeface="나눔바른고딕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2400" i="0" u="none" strike="noStrike" kern="1200" cap="none" spc="-150" normalizeH="0" baseline="0" mc:Ignorable="hp" hp:hslEmbossed="0">
                <a:solidFill>
                  <a:srgbClr val="3d3d3d"/>
                </a:solidFill>
                <a:latin typeface="나눔바른고딕"/>
                <a:ea typeface="나눔바른고딕"/>
              </a:rPr>
              <a:t> 데이터 변환</a:t>
            </a:r>
            <a:endParaRPr xmlns:mc="http://schemas.openxmlformats.org/markup-compatibility/2006" xmlns:hp="http://schemas.haansoft.com/office/presentation/8.0" kumimoji="0" lang="ko-KR" altLang="en-US" sz="2400" i="0" u="none" strike="noStrike" kern="1200" cap="none" spc="-150" normalizeH="0" baseline="0" mc:Ignorable="hp" hp:hslEmbossed="0">
              <a:solidFill>
                <a:srgbClr val="3d3d3d"/>
              </a:solidFill>
              <a:latin typeface="나눔바른고딕"/>
              <a:ea typeface="나눔바른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1" animBg="1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ef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95438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02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프로젝트 개요</a:t>
            </a:r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340349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전국 주차장 검색 플랫폼 </a:t>
            </a:r>
            <a:endParaRPr lang="ko-KR" altLang="en-US" sz="240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703503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660900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618297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125613" y="2443570"/>
            <a:ext cx="1855568" cy="1937930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135495" y="5060255"/>
            <a:ext cx="4006226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 spc="-15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회원가입을 통해 </a:t>
            </a:r>
            <a:endParaRPr lang="ko-KR" altLang="en-US" sz="2000" spc="-15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  <a:p>
            <a:pPr algn="ctr">
              <a:defRPr/>
            </a:pPr>
            <a:r>
              <a:rPr lang="ko-KR" altLang="en-US" sz="2000" spc="-15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사용자에게 특화된 주차장 정보 제공</a:t>
            </a:r>
            <a:endParaRPr lang="ko-KR" altLang="en-US" sz="2000" spc="-15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34518" y="5060255"/>
            <a:ext cx="3122970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 spc="-15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공공데이터 기반</a:t>
            </a:r>
            <a:endParaRPr lang="ko-KR" altLang="en-US" sz="2000" spc="-15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  <a:p>
            <a:pPr algn="ctr">
              <a:defRPr/>
            </a:pPr>
            <a:r>
              <a:rPr lang="ko-KR" altLang="en-US" sz="2000" spc="-15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원하는 위치</a:t>
            </a:r>
            <a:r>
              <a:rPr lang="en-US" altLang="ko-KR" sz="2000" spc="-15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spc="-15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요금</a:t>
            </a:r>
            <a:r>
              <a:rPr lang="en-US" altLang="ko-KR" sz="2000" spc="-15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spc="-15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운영시간</a:t>
            </a:r>
            <a:endParaRPr lang="ko-KR" altLang="en-US" sz="2000" spc="-15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  <a:p>
            <a:pPr algn="ctr">
              <a:defRPr/>
            </a:pPr>
            <a:r>
              <a:rPr lang="ko-KR" altLang="en-US" sz="2000" spc="-15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맞춤형 검색</a:t>
            </a:r>
            <a:endParaRPr lang="ko-KR" altLang="en-US" sz="2000" spc="-15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57846" y="5060255"/>
            <a:ext cx="297717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spc="-15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카카오 맵스 공공데이터를 이용해 지도상에 위치 표시</a:t>
            </a:r>
            <a:endParaRPr lang="ko-KR" altLang="en-US" sz="2000" spc="-15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  <a:p>
            <a:pPr algn="ctr">
              <a:defRPr/>
            </a:pPr>
            <a:endParaRPr lang="en-US" altLang="ko-KR" sz="2000" spc="-15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  <a:p>
            <a:pPr algn="ctr">
              <a:defRPr/>
            </a:pPr>
            <a:r>
              <a:rPr lang="ko-KR" altLang="en-US" sz="2000" spc="-15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클릭 시 주차장 정보 제공</a:t>
            </a:r>
            <a:endParaRPr lang="ko-KR" altLang="en-US" sz="2000" spc="-15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92976" y="2509511"/>
            <a:ext cx="1806048" cy="1806048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46633" y="2527788"/>
            <a:ext cx="1802423" cy="1802423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그림 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387798" y="310427"/>
            <a:ext cx="516204" cy="516204"/>
          </a:xfrm>
          <a:prstGeom prst="rect">
            <a:avLst/>
          </a:prstGeom>
          <a:effectLst>
            <a:outerShdw dist="254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0">
            <a:off x="1066216" y="-1"/>
            <a:ext cx="2336201" cy="6028661"/>
            <a:chOff x="662180" y="-1"/>
            <a:chExt cx="1884872" cy="5162554"/>
          </a:xfrm>
          <a:solidFill>
            <a:schemeClr val="accent2"/>
          </a:solidFill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sp>
          <p:nvSpPr>
            <p:cNvPr id="8" name="오각형 7"/>
            <p:cNvSpPr/>
            <p:nvPr/>
          </p:nvSpPr>
          <p:spPr>
            <a:xfrm rot="5400000">
              <a:off x="-976661" y="1638840"/>
              <a:ext cx="5162554" cy="1884872"/>
            </a:xfrm>
            <a:prstGeom prst="homePlat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783180" y="3190875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83180" y="789917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216189" y="2448004"/>
            <a:ext cx="894551" cy="5695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003</a:t>
            </a:r>
            <a:endParaRPr lang="en-US" altLang="ko-KR" sz="320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709" y="3034877"/>
            <a:ext cx="2163806" cy="44936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1"/>
                </a:solidFill>
              </a:rPr>
              <a:t>프로젝트 개요 </a:t>
            </a:r>
            <a:endParaRPr lang="ko-KR" altLang="en-US" sz="2400">
              <a:solidFill>
                <a:schemeClr val="bg1"/>
              </a:solidFill>
            </a:endParaRPr>
          </a:p>
        </p:txBody>
      </p:sp>
      <p:pic>
        <p:nvPicPr>
          <p:cNvPr id="21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21963" y="1464015"/>
            <a:ext cx="960703" cy="960703"/>
          </a:xfrm>
          <a:prstGeom prst="rect">
            <a:avLst/>
          </a:prstGeom>
          <a:effectLst>
            <a:outerShdw dist="254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5" name="오각형 2"/>
          <p:cNvSpPr/>
          <p:nvPr/>
        </p:nvSpPr>
        <p:spPr>
          <a:xfrm>
            <a:off x="3982426" y="668513"/>
            <a:ext cx="6243515" cy="1864132"/>
          </a:xfrm>
          <a:prstGeom prst="homePlate">
            <a:avLst>
              <a:gd name="adj" fmla="val 50000"/>
            </a:avLst>
          </a:prstGeom>
          <a:solidFill>
            <a:srgbClr val="f8b03a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바른고딕 UltraLight"/>
              <a:cs typeface="Arial"/>
            </a:endParaRPr>
          </a:p>
        </p:txBody>
      </p:sp>
      <p:sp>
        <p:nvSpPr>
          <p:cNvPr id="26" name="TextBox 3"/>
          <p:cNvSpPr txBox="1"/>
          <p:nvPr/>
        </p:nvSpPr>
        <p:spPr>
          <a:xfrm>
            <a:off x="4352681" y="758037"/>
            <a:ext cx="5947507" cy="155463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1" i="1" u="none" strike="noStrike" kern="1200" cap="none" spc="0" normalizeH="0" baseline="0" mc:Ignorable="hp" hp:hslEmbossed="0">
                <a:solidFill>
                  <a:schemeClr val="lt1"/>
                </a:solidFill>
                <a:latin typeface="Arial"/>
                <a:ea typeface="나눔바른고딕 UltraLight"/>
                <a:cs typeface="Arial"/>
              </a:rPr>
              <a:t>“</a:t>
            </a:r>
            <a:r>
              <a:rPr xmlns:mc="http://schemas.openxmlformats.org/markup-compatibility/2006" xmlns:hp="http://schemas.haansoft.com/office/presentation/8.0" kumimoji="0" lang="ko-KR" altLang="en-US" sz="3200" b="1" i="1" u="none" strike="noStrike" kern="1200" cap="none" spc="0" normalizeH="0" baseline="0" mc:Ignorable="hp" hp:hslEmbossed="0">
                <a:solidFill>
                  <a:schemeClr val="lt1"/>
                </a:solidFill>
                <a:latin typeface="Arial"/>
                <a:ea typeface="나눔바른고딕 UltraLight"/>
                <a:cs typeface="Arial"/>
              </a:rPr>
              <a:t>프로젝트</a:t>
            </a:r>
            <a:r>
              <a:rPr xmlns:mc="http://schemas.openxmlformats.org/markup-compatibility/2006" xmlns:hp="http://schemas.haansoft.com/office/presentation/8.0" kumimoji="0" lang="en-US" altLang="ko-KR" sz="3200" b="1" i="1" u="none" strike="noStrike" kern="1200" cap="none" spc="0" normalizeH="0" baseline="0" mc:Ignorable="hp" hp:hslEmbossed="0">
                <a:solidFill>
                  <a:schemeClr val="lt1"/>
                </a:solidFill>
                <a:latin typeface="Arial"/>
                <a:ea typeface="나눔바른고딕 UltraLight"/>
                <a:cs typeface="Arial"/>
              </a:rPr>
              <a:t>”</a:t>
            </a:r>
            <a:endParaRPr xmlns:mc="http://schemas.openxmlformats.org/markup-compatibility/2006" xmlns:hp="http://schemas.haansoft.com/office/presentation/8.0" kumimoji="0" lang="en-US" altLang="ko-KR" sz="3200" b="1" i="1" u="none" strike="noStrike" kern="1200" cap="none" spc="0" normalizeH="0" baseline="0" mc:Ignorable="hp" hp:hslEmbossed="0">
              <a:solidFill>
                <a:schemeClr val="lt1"/>
              </a:solidFill>
              <a:latin typeface="Arial"/>
              <a:ea typeface="나눔바른고딕 UltraLight"/>
              <a:cs typeface="Arial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<a:solidFill>
                <a:schemeClr val="lt1"/>
              </a:solidFill>
              <a:latin typeface="Arial"/>
              <a:ea typeface="나눔바른고딕 UltraLight"/>
              <a:cs typeface="Arial"/>
            </a:endParaRPr>
          </a:p>
          <a:p>
            <a:pPr lvl="0">
              <a:defRPr/>
            </a:pPr>
            <a:r>
              <a:rPr lang="ko-KR" altLang="en-US" sz="3200" b="1" spc="-150">
                <a:solidFill>
                  <a:schemeClr val="lt1"/>
                </a:solidFill>
                <a:latin typeface="+mj-ea"/>
                <a:ea typeface="+mj-ea"/>
              </a:rPr>
              <a:t>전국 주차장 검색</a:t>
            </a:r>
            <a:endParaRPr xmlns:mc="http://schemas.openxmlformats.org/markup-compatibility/2006" xmlns:hp="http://schemas.haansoft.com/office/presentation/8.0" kumimoji="0" lang="ko-KR" altLang="en-US" sz="3200" b="1" i="0" u="none" strike="noStrike" kern="1200" cap="none" spc="0" normalizeH="0" baseline="0" mc:Ignorable="hp" hp:hslEmbossed="0">
              <a:solidFill>
                <a:schemeClr val="lt1"/>
              </a:solidFill>
              <a:latin typeface="Arial"/>
              <a:ea typeface="나눔바른고딕 UltraLight"/>
              <a:cs typeface="Arial"/>
            </a:endParaRPr>
          </a:p>
        </p:txBody>
      </p:sp>
      <p:pic>
        <p:nvPicPr>
          <p:cNvPr id="2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22072" y="2701476"/>
            <a:ext cx="4018937" cy="40189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ef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3" y="347347"/>
            <a:ext cx="19268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03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프로젝트 개요</a:t>
            </a:r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3" y="675148"/>
            <a:ext cx="5174827" cy="4468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전국 주차장 검색 플랫폼</a:t>
            </a:r>
            <a:r>
              <a:rPr lang="en-US" altLang="ko-KR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-</a:t>
            </a:r>
            <a:r>
              <a:rPr lang="ko-KR" altLang="en-US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시스템 구성도 </a:t>
            </a:r>
            <a:endParaRPr lang="ko-KR" altLang="en-US" sz="240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387798" y="310427"/>
            <a:ext cx="516204" cy="516204"/>
          </a:xfrm>
          <a:prstGeom prst="rect">
            <a:avLst/>
          </a:prstGeom>
          <a:effectLst>
            <a:outerShdw dist="254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96569" y="1534847"/>
            <a:ext cx="9198861" cy="4754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ef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3" y="347347"/>
            <a:ext cx="19268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03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프로젝트 개요</a:t>
            </a:r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4098501" cy="4468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전국 주차장 검색 플랫폼 </a:t>
            </a:r>
            <a:r>
              <a:rPr lang="en-US" altLang="ko-KR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- Index</a:t>
            </a:r>
            <a:r>
              <a:rPr lang="ko-KR" altLang="en-US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endParaRPr lang="ko-KR" altLang="en-US" sz="240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77724" y="1234366"/>
            <a:ext cx="8436553" cy="5453432"/>
          </a:xfrm>
          <a:prstGeom prst="rect">
            <a:avLst/>
          </a:prstGeom>
        </p:spPr>
      </p:pic>
      <p:sp>
        <p:nvSpPr>
          <p:cNvPr id="31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>
              <a:gd name="adj" fmla="val 50000"/>
            </a:avLst>
          </a:prstGeom>
          <a:solidFill>
            <a:srgbClr val="f8b03a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바른고딕 UltraLight"/>
              <a:cs typeface="Arial"/>
            </a:endParaRPr>
          </a:p>
        </p:txBody>
      </p:sp>
      <p:cxnSp>
        <p:nvCxnSpPr>
          <p:cNvPr id="32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rgbClr val="f8b03a">
              <a:alpha val="100000"/>
            </a:srgbClr>
          </a:solidFill>
          <a:ln w="6350" cap="flat" cmpd="sng" algn="ctr">
            <a:solidFill>
              <a:srgbClr val="ffffff">
                <a:alpha val="100000"/>
              </a:srgbClr>
            </a:solidFill>
            <a:prstDash val="dash"/>
            <a:miter/>
          </a:ln>
        </p:spPr>
      </p:cxnSp>
      <p:cxnSp>
        <p:nvCxnSpPr>
          <p:cNvPr id="33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rgbClr val="f8b03a">
              <a:alpha val="100000"/>
            </a:srgbClr>
          </a:solidFill>
          <a:ln w="6350" cap="flat" cmpd="sng" algn="ctr">
            <a:solidFill>
              <a:srgbClr val="ffffff">
                <a:alpha val="100000"/>
              </a:srgbClr>
            </a:solidFill>
            <a:prstDash val="dash"/>
            <a:miter/>
          </a:ln>
        </p:spPr>
      </p:cxnSp>
      <p:pic>
        <p:nvPicPr>
          <p:cNvPr id="34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387798" y="310427"/>
            <a:ext cx="516204" cy="516204"/>
          </a:xfrm>
          <a:prstGeom prst="rect">
            <a:avLst/>
          </a:prstGeom>
          <a:effectLst>
            <a:outerShdw dist="254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ef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3" y="347347"/>
            <a:ext cx="19268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03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프로젝트 개요</a:t>
            </a:r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3" y="675148"/>
            <a:ext cx="4489027" cy="4468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전국 주차장 검색 플랫폼 </a:t>
            </a:r>
            <a:r>
              <a:rPr lang="en-US" altLang="ko-KR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회원가입</a:t>
            </a:r>
            <a:endParaRPr lang="ko-KR" altLang="en-US" sz="240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 rot="0" flipH="1">
            <a:off x="11429292" y="308972"/>
            <a:ext cx="411507" cy="485988"/>
            <a:chOff x="5827464" y="1399010"/>
            <a:chExt cx="4436091" cy="523899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/>
            <a:srcRect l="16150" t="7720" r="14160" b="19440"/>
            <a:stretch>
              <a:fillRect/>
            </a:stretch>
          </p:blipFill>
          <p:spPr>
            <a:xfrm>
              <a:off x="5827464" y="1399010"/>
              <a:ext cx="4436091" cy="5238997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3"/>
            <a:srcRect l="-3190" t="85300" r="14160" b="-2880"/>
            <a:stretch>
              <a:fillRect/>
            </a:stretch>
          </p:blipFill>
          <p:spPr>
            <a:xfrm>
              <a:off x="6036693" y="4313065"/>
              <a:ext cx="1598429" cy="356675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073693" y="1377970"/>
            <a:ext cx="8044614" cy="5169654"/>
          </a:xfrm>
          <a:prstGeom prst="rect">
            <a:avLst/>
          </a:prstGeom>
        </p:spPr>
      </p:pic>
      <p:sp>
        <p:nvSpPr>
          <p:cNvPr id="31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>
              <a:gd name="adj" fmla="val 50000"/>
            </a:avLst>
          </a:prstGeom>
          <a:solidFill>
            <a:srgbClr val="f8b03a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바른고딕 UltraLight"/>
              <a:cs typeface="Arial"/>
            </a:endParaRPr>
          </a:p>
        </p:txBody>
      </p:sp>
      <p:cxnSp>
        <p:nvCxnSpPr>
          <p:cNvPr id="32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rgbClr val="f8b03a">
              <a:alpha val="100000"/>
            </a:srgbClr>
          </a:solidFill>
          <a:ln w="6350" cap="flat" cmpd="sng" algn="ctr">
            <a:solidFill>
              <a:srgbClr val="ffffff">
                <a:alpha val="100000"/>
              </a:srgbClr>
            </a:solidFill>
            <a:prstDash val="dash"/>
            <a:miter/>
          </a:ln>
        </p:spPr>
      </p:cxnSp>
      <p:cxnSp>
        <p:nvCxnSpPr>
          <p:cNvPr id="33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rgbClr val="f8b03a">
              <a:alpha val="100000"/>
            </a:srgbClr>
          </a:solidFill>
          <a:ln w="6350" cap="flat" cmpd="sng" algn="ctr">
            <a:solidFill>
              <a:srgbClr val="ffffff">
                <a:alpha val="100000"/>
              </a:srgbClr>
            </a:solidFill>
            <a:prstDash val="dash"/>
            <a:miter/>
          </a:ln>
        </p:spPr>
      </p:cxnSp>
      <p:pic>
        <p:nvPicPr>
          <p:cNvPr id="34" name="그림 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387798" y="310427"/>
            <a:ext cx="516204" cy="516204"/>
          </a:xfrm>
          <a:prstGeom prst="rect">
            <a:avLst/>
          </a:prstGeom>
          <a:effectLst>
            <a:outerShdw dist="254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ef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3" y="347347"/>
            <a:ext cx="19268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03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프로젝트 개요</a:t>
            </a:r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4279476" cy="4468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전국 주차장 검색 플랫폼 </a:t>
            </a:r>
            <a:r>
              <a:rPr lang="en-US" altLang="ko-KR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로그인 </a:t>
            </a:r>
            <a:endParaRPr lang="ko-KR" altLang="en-US" sz="240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 rot="0" flipH="1">
            <a:off x="11429292" y="308972"/>
            <a:ext cx="411507" cy="485988"/>
            <a:chOff x="5827464" y="1399010"/>
            <a:chExt cx="4436091" cy="523899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/>
            <a:srcRect l="16150" t="7720" r="14160" b="19440"/>
            <a:stretch>
              <a:fillRect/>
            </a:stretch>
          </p:blipFill>
          <p:spPr>
            <a:xfrm>
              <a:off x="5827464" y="1399010"/>
              <a:ext cx="4436091" cy="5238997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3"/>
            <a:srcRect l="-3190" t="85300" r="14160" b="-2880"/>
            <a:stretch>
              <a:fillRect/>
            </a:stretch>
          </p:blipFill>
          <p:spPr>
            <a:xfrm>
              <a:off x="6036693" y="4313065"/>
              <a:ext cx="1598429" cy="356675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59080" y="2276475"/>
            <a:ext cx="11673840" cy="3733800"/>
          </a:xfrm>
          <a:prstGeom prst="rect">
            <a:avLst/>
          </a:prstGeom>
        </p:spPr>
      </p:pic>
      <p:sp>
        <p:nvSpPr>
          <p:cNvPr id="31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>
              <a:gd name="adj" fmla="val 50000"/>
            </a:avLst>
          </a:prstGeom>
          <a:solidFill>
            <a:srgbClr val="f8b03a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바른고딕 UltraLight"/>
              <a:cs typeface="Arial"/>
            </a:endParaRPr>
          </a:p>
        </p:txBody>
      </p:sp>
      <p:cxnSp>
        <p:nvCxnSpPr>
          <p:cNvPr id="32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rgbClr val="f8b03a">
              <a:alpha val="100000"/>
            </a:srgbClr>
          </a:solidFill>
          <a:ln w="6350" cap="flat" cmpd="sng" algn="ctr">
            <a:solidFill>
              <a:srgbClr val="ffffff">
                <a:alpha val="100000"/>
              </a:srgbClr>
            </a:solidFill>
            <a:prstDash val="dash"/>
            <a:miter/>
          </a:ln>
        </p:spPr>
      </p:cxnSp>
      <p:cxnSp>
        <p:nvCxnSpPr>
          <p:cNvPr id="33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rgbClr val="f8b03a">
              <a:alpha val="100000"/>
            </a:srgbClr>
          </a:solidFill>
          <a:ln w="6350" cap="flat" cmpd="sng" algn="ctr">
            <a:solidFill>
              <a:srgbClr val="ffffff">
                <a:alpha val="100000"/>
              </a:srgbClr>
            </a:solidFill>
            <a:prstDash val="dash"/>
            <a:miter/>
          </a:ln>
        </p:spPr>
      </p:cxnSp>
      <p:pic>
        <p:nvPicPr>
          <p:cNvPr id="34" name="그림 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387798" y="310427"/>
            <a:ext cx="516204" cy="516204"/>
          </a:xfrm>
          <a:prstGeom prst="rect">
            <a:avLst/>
          </a:prstGeom>
          <a:effectLst>
            <a:outerShdw dist="254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ef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3" y="347347"/>
            <a:ext cx="19268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03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프로젝트 개요</a:t>
            </a:r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2" y="675148"/>
            <a:ext cx="4279478" cy="4468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전국 주차장 검색 플랫폼 </a:t>
            </a:r>
            <a:r>
              <a:rPr lang="en-US" altLang="ko-KR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로그인 </a:t>
            </a:r>
            <a:endParaRPr lang="ko-KR" altLang="en-US" sz="240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 rot="0" flipH="1">
            <a:off x="11429292" y="308972"/>
            <a:ext cx="411507" cy="485988"/>
            <a:chOff x="5827464" y="1399010"/>
            <a:chExt cx="4436091" cy="523899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/>
            <a:srcRect l="16150" t="7720" r="14160" b="19440"/>
            <a:stretch>
              <a:fillRect/>
            </a:stretch>
          </p:blipFill>
          <p:spPr>
            <a:xfrm>
              <a:off x="5827464" y="1399010"/>
              <a:ext cx="4436091" cy="5238997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3"/>
            <a:srcRect l="-3190" t="85300" r="14160" b="-2880"/>
            <a:stretch>
              <a:fillRect/>
            </a:stretch>
          </p:blipFill>
          <p:spPr>
            <a:xfrm>
              <a:off x="6036693" y="4313065"/>
              <a:ext cx="1598429" cy="356675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20979" y="1992630"/>
            <a:ext cx="11750041" cy="2872740"/>
          </a:xfrm>
          <a:prstGeom prst="rect">
            <a:avLst/>
          </a:prstGeom>
        </p:spPr>
      </p:pic>
      <p:sp>
        <p:nvSpPr>
          <p:cNvPr id="39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>
              <a:gd name="adj" fmla="val 50000"/>
            </a:avLst>
          </a:prstGeom>
          <a:solidFill>
            <a:srgbClr val="f8b03a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바른고딕 UltraLight"/>
              <a:cs typeface="Arial"/>
            </a:endParaRPr>
          </a:p>
        </p:txBody>
      </p:sp>
      <p:cxnSp>
        <p:nvCxnSpPr>
          <p:cNvPr id="40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rgbClr val="f8b03a">
              <a:alpha val="100000"/>
            </a:srgbClr>
          </a:solidFill>
          <a:ln w="6350" cap="flat" cmpd="sng" algn="ctr">
            <a:solidFill>
              <a:srgbClr val="ffffff">
                <a:alpha val="100000"/>
              </a:srgbClr>
            </a:solidFill>
            <a:prstDash val="dash"/>
            <a:miter/>
          </a:ln>
        </p:spPr>
      </p:cxnSp>
      <p:cxnSp>
        <p:nvCxnSpPr>
          <p:cNvPr id="41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rgbClr val="f8b03a">
              <a:alpha val="100000"/>
            </a:srgbClr>
          </a:solidFill>
          <a:ln w="6350" cap="flat" cmpd="sng" algn="ctr">
            <a:solidFill>
              <a:srgbClr val="ffffff">
                <a:alpha val="100000"/>
              </a:srgbClr>
            </a:solidFill>
            <a:prstDash val="dash"/>
            <a:miter/>
          </a:ln>
        </p:spPr>
      </p:cxnSp>
      <p:pic>
        <p:nvPicPr>
          <p:cNvPr id="42" name="그림 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387798" y="310427"/>
            <a:ext cx="516204" cy="516204"/>
          </a:xfrm>
          <a:prstGeom prst="rect">
            <a:avLst/>
          </a:prstGeom>
          <a:effectLst>
            <a:outerShdw dist="254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3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64124" y="216582"/>
            <a:ext cx="3805849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6600" b="1">
                <a:solidFill>
                  <a:schemeClr val="bg1"/>
                </a:solidFill>
              </a:rPr>
              <a:t>개발 일정</a:t>
            </a:r>
            <a:endParaRPr lang="ko-KR" altLang="en-US" sz="6600" b="1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52629" y="272300"/>
            <a:ext cx="2558619" cy="2558619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그룹 10"/>
          <p:cNvGrpSpPr/>
          <p:nvPr/>
        </p:nvGrpSpPr>
        <p:grpSpPr>
          <a:xfrm rot="0">
            <a:off x="779352" y="2398103"/>
            <a:ext cx="10649570" cy="2215991"/>
            <a:chOff x="804752" y="2398103"/>
            <a:chExt cx="10649570" cy="2215991"/>
          </a:xfrm>
        </p:grpSpPr>
        <p:sp>
          <p:nvSpPr>
            <p:cNvPr id="12" name="TextBox 11"/>
            <p:cNvSpPr txBox="1"/>
            <p:nvPr/>
          </p:nvSpPr>
          <p:spPr>
            <a:xfrm>
              <a:off x="804752" y="2398103"/>
              <a:ext cx="846707" cy="221599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3800" b="1">
                  <a:solidFill>
                    <a:schemeClr val="bg1"/>
                  </a:solidFill>
                </a:rPr>
                <a:t>[</a:t>
              </a:r>
              <a:endParaRPr lang="ko-KR" altLang="en-US" sz="13800" b="1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74329" y="2398103"/>
              <a:ext cx="679993" cy="221599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lang="en-US" altLang="ko-KR" sz="13800" b="1">
                  <a:solidFill>
                    <a:schemeClr val="bg1"/>
                  </a:solidFill>
                </a:rPr>
                <a:t>]</a:t>
              </a:r>
              <a:endParaRPr lang="ko-KR" altLang="en-US" sz="13800" b="1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51692" y="6150114"/>
            <a:ext cx="118403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000" b="1">
                <a:solidFill>
                  <a:schemeClr val="bg1"/>
                </a:solidFill>
              </a:rPr>
              <a:t>총 </a:t>
            </a:r>
            <a:r>
              <a:rPr lang="en-US" altLang="ko-KR" sz="4000" b="1">
                <a:solidFill>
                  <a:schemeClr val="bg1"/>
                </a:solidFill>
              </a:rPr>
              <a:t>6</a:t>
            </a:r>
            <a:r>
              <a:rPr lang="ko-KR" altLang="en-US" sz="4000" b="1">
                <a:solidFill>
                  <a:schemeClr val="bg1"/>
                </a:solidFill>
              </a:rPr>
              <a:t>월 </a:t>
            </a:r>
            <a:r>
              <a:rPr lang="en-US" altLang="ko-KR" sz="4000" b="1">
                <a:solidFill>
                  <a:schemeClr val="bg1"/>
                </a:solidFill>
              </a:rPr>
              <a:t>14</a:t>
            </a:r>
            <a:r>
              <a:rPr lang="ko-KR" altLang="en-US" sz="4000" b="1">
                <a:solidFill>
                  <a:schemeClr val="bg1"/>
                </a:solidFill>
              </a:rPr>
              <a:t>일</a:t>
            </a:r>
            <a:r>
              <a:rPr lang="en-US" altLang="ko-KR" sz="4000" b="1">
                <a:solidFill>
                  <a:schemeClr val="bg1"/>
                </a:solidFill>
              </a:rPr>
              <a:t>~30</a:t>
            </a:r>
            <a:r>
              <a:rPr lang="ko-KR" altLang="en-US" sz="4000" b="1">
                <a:solidFill>
                  <a:schemeClr val="bg1"/>
                </a:solidFill>
              </a:rPr>
              <a:t>일</a:t>
            </a:r>
            <a:r>
              <a:rPr lang="en-US" altLang="ko-KR" sz="4000" b="1">
                <a:solidFill>
                  <a:schemeClr val="bg1"/>
                </a:solidFill>
              </a:rPr>
              <a:t>(15</a:t>
            </a:r>
            <a:r>
              <a:rPr lang="ko-KR" altLang="en-US" sz="4000" b="1">
                <a:solidFill>
                  <a:schemeClr val="bg1"/>
                </a:solidFill>
              </a:rPr>
              <a:t>일 소요</a:t>
            </a:r>
            <a:r>
              <a:rPr lang="en-US" altLang="ko-KR" sz="4000" b="1">
                <a:solidFill>
                  <a:schemeClr val="bg1"/>
                </a:solidFill>
              </a:rPr>
              <a:t>)</a:t>
            </a:r>
            <a:endParaRPr lang="ko-KR" altLang="en-US" sz="4000" b="1">
              <a:solidFill>
                <a:schemeClr val="bg1"/>
              </a:solidFill>
            </a:endParaRPr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13517" y="2151369"/>
            <a:ext cx="7564965" cy="35500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ef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3" y="347347"/>
            <a:ext cx="19268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03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프로젝트 개요</a:t>
            </a:r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4831926" cy="4468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전국 주차장 검색 플랫폼 </a:t>
            </a:r>
            <a:r>
              <a:rPr lang="en-US" altLang="ko-KR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마이페이지 </a:t>
            </a:r>
            <a:endParaRPr lang="ko-KR" altLang="en-US" sz="240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 rot="0" flipH="1">
            <a:off x="11429292" y="308972"/>
            <a:ext cx="411507" cy="485988"/>
            <a:chOff x="5827464" y="1399010"/>
            <a:chExt cx="4436091" cy="523899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/>
            <a:srcRect l="16150" t="7720" r="14160" b="19440"/>
            <a:stretch>
              <a:fillRect/>
            </a:stretch>
          </p:blipFill>
          <p:spPr>
            <a:xfrm>
              <a:off x="5827464" y="1399010"/>
              <a:ext cx="4436091" cy="5238997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3"/>
            <a:srcRect l="-3190" t="85300" r="14160" b="-2880"/>
            <a:stretch>
              <a:fillRect/>
            </a:stretch>
          </p:blipFill>
          <p:spPr>
            <a:xfrm>
              <a:off x="6036693" y="4313065"/>
              <a:ext cx="1598429" cy="356675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8503" y="1379165"/>
            <a:ext cx="11254994" cy="4754513"/>
          </a:xfrm>
          <a:prstGeom prst="rect">
            <a:avLst/>
          </a:prstGeom>
        </p:spPr>
      </p:pic>
      <p:sp>
        <p:nvSpPr>
          <p:cNvPr id="31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>
              <a:gd name="adj" fmla="val 50000"/>
            </a:avLst>
          </a:prstGeom>
          <a:solidFill>
            <a:srgbClr val="f8b03a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바른고딕 UltraLight"/>
              <a:cs typeface="Arial"/>
            </a:endParaRPr>
          </a:p>
        </p:txBody>
      </p:sp>
      <p:cxnSp>
        <p:nvCxnSpPr>
          <p:cNvPr id="32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rgbClr val="f8b03a">
              <a:alpha val="100000"/>
            </a:srgbClr>
          </a:solidFill>
          <a:ln w="6350" cap="flat" cmpd="sng" algn="ctr">
            <a:solidFill>
              <a:srgbClr val="ffffff">
                <a:alpha val="100000"/>
              </a:srgbClr>
            </a:solidFill>
            <a:prstDash val="dash"/>
            <a:miter/>
          </a:ln>
        </p:spPr>
      </p:cxnSp>
      <p:cxnSp>
        <p:nvCxnSpPr>
          <p:cNvPr id="33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rgbClr val="f8b03a">
              <a:alpha val="100000"/>
            </a:srgbClr>
          </a:solidFill>
          <a:ln w="6350" cap="flat" cmpd="sng" algn="ctr">
            <a:solidFill>
              <a:srgbClr val="ffffff">
                <a:alpha val="100000"/>
              </a:srgbClr>
            </a:solidFill>
            <a:prstDash val="dash"/>
            <a:miter/>
          </a:ln>
        </p:spPr>
      </p:cxnSp>
      <p:pic>
        <p:nvPicPr>
          <p:cNvPr id="34" name="그림 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387798" y="310427"/>
            <a:ext cx="516204" cy="516204"/>
          </a:xfrm>
          <a:prstGeom prst="rect">
            <a:avLst/>
          </a:prstGeom>
          <a:effectLst>
            <a:outerShdw dist="254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ef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3" y="347347"/>
            <a:ext cx="19268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03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프로젝트 개요</a:t>
            </a:r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4555701" cy="4468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전국 주차장 검색 플랫폼 </a:t>
            </a:r>
            <a:r>
              <a:rPr lang="en-US" altLang="ko-KR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회원수정 </a:t>
            </a:r>
            <a:endParaRPr lang="ko-KR" altLang="en-US" sz="240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 rot="0" flipH="1">
            <a:off x="11429292" y="308972"/>
            <a:ext cx="411507" cy="485988"/>
            <a:chOff x="5827464" y="1399010"/>
            <a:chExt cx="4436091" cy="523899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/>
            <a:srcRect l="16150" t="7720" r="14160" b="19440"/>
            <a:stretch>
              <a:fillRect/>
            </a:stretch>
          </p:blipFill>
          <p:spPr>
            <a:xfrm>
              <a:off x="5827464" y="1399010"/>
              <a:ext cx="4436091" cy="5238997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3"/>
            <a:srcRect l="-3190" t="85300" r="14160" b="-2880"/>
            <a:stretch>
              <a:fillRect/>
            </a:stretch>
          </p:blipFill>
          <p:spPr>
            <a:xfrm>
              <a:off x="6036693" y="4313065"/>
              <a:ext cx="1598429" cy="356675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6089" y="1643415"/>
            <a:ext cx="11279821" cy="4940387"/>
          </a:xfrm>
          <a:prstGeom prst="rect">
            <a:avLst/>
          </a:prstGeom>
        </p:spPr>
      </p:pic>
      <p:sp>
        <p:nvSpPr>
          <p:cNvPr id="32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>
              <a:gd name="adj" fmla="val 50000"/>
            </a:avLst>
          </a:prstGeom>
          <a:solidFill>
            <a:srgbClr val="f8b03a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바른고딕 UltraLight"/>
              <a:cs typeface="Arial"/>
            </a:endParaRPr>
          </a:p>
        </p:txBody>
      </p:sp>
      <p:cxnSp>
        <p:nvCxnSpPr>
          <p:cNvPr id="33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rgbClr val="f8b03a">
              <a:alpha val="100000"/>
            </a:srgbClr>
          </a:solidFill>
          <a:ln w="6350" cap="flat" cmpd="sng" algn="ctr">
            <a:solidFill>
              <a:srgbClr val="ffffff">
                <a:alpha val="100000"/>
              </a:srgbClr>
            </a:solidFill>
            <a:prstDash val="dash"/>
            <a:miter/>
          </a:ln>
        </p:spPr>
      </p:cxnSp>
      <p:cxnSp>
        <p:nvCxnSpPr>
          <p:cNvPr id="34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rgbClr val="f8b03a">
              <a:alpha val="100000"/>
            </a:srgbClr>
          </a:solidFill>
          <a:ln w="6350" cap="flat" cmpd="sng" algn="ctr">
            <a:solidFill>
              <a:srgbClr val="ffffff">
                <a:alpha val="100000"/>
              </a:srgbClr>
            </a:solidFill>
            <a:prstDash val="dash"/>
            <a:miter/>
          </a:ln>
        </p:spPr>
      </p:cxnSp>
      <p:pic>
        <p:nvPicPr>
          <p:cNvPr id="35" name="그림 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387798" y="310427"/>
            <a:ext cx="516204" cy="516204"/>
          </a:xfrm>
          <a:prstGeom prst="rect">
            <a:avLst/>
          </a:prstGeom>
          <a:effectLst>
            <a:outerShdw dist="254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ef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3" y="347347"/>
            <a:ext cx="19268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03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프로젝트 개요</a:t>
            </a:r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3" y="675148"/>
            <a:ext cx="4212802" cy="4468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전국 주차장 검색 플랫폼 </a:t>
            </a:r>
            <a:r>
              <a:rPr lang="en-US" altLang="ko-KR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게시판</a:t>
            </a:r>
            <a:endParaRPr lang="ko-KR" altLang="en-US" sz="240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 rot="0" flipH="1">
            <a:off x="11429292" y="308972"/>
            <a:ext cx="411507" cy="485988"/>
            <a:chOff x="5827464" y="1399010"/>
            <a:chExt cx="4436091" cy="523899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/>
            <a:srcRect l="16150" t="7720" r="14160" b="19440"/>
            <a:stretch>
              <a:fillRect/>
            </a:stretch>
          </p:blipFill>
          <p:spPr>
            <a:xfrm>
              <a:off x="5827464" y="1399010"/>
              <a:ext cx="4436091" cy="5238997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3"/>
            <a:srcRect l="-3190" t="85300" r="14160" b="-2880"/>
            <a:stretch>
              <a:fillRect/>
            </a:stretch>
          </p:blipFill>
          <p:spPr>
            <a:xfrm>
              <a:off x="6036693" y="4313065"/>
              <a:ext cx="1598429" cy="356675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21768" y="1193413"/>
            <a:ext cx="8650805" cy="5456227"/>
          </a:xfrm>
          <a:prstGeom prst="rect">
            <a:avLst/>
          </a:prstGeom>
        </p:spPr>
      </p:pic>
      <p:sp>
        <p:nvSpPr>
          <p:cNvPr id="34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>
              <a:gd name="adj" fmla="val 50000"/>
            </a:avLst>
          </a:prstGeom>
          <a:solidFill>
            <a:srgbClr val="f8b03a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바른고딕 UltraLight"/>
              <a:cs typeface="Arial"/>
            </a:endParaRPr>
          </a:p>
        </p:txBody>
      </p:sp>
      <p:cxnSp>
        <p:nvCxnSpPr>
          <p:cNvPr id="35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rgbClr val="f8b03a">
              <a:alpha val="100000"/>
            </a:srgbClr>
          </a:solidFill>
          <a:ln w="6350" cap="flat" cmpd="sng" algn="ctr">
            <a:solidFill>
              <a:srgbClr val="ffffff">
                <a:alpha val="100000"/>
              </a:srgbClr>
            </a:solidFill>
            <a:prstDash val="dash"/>
            <a:miter/>
          </a:ln>
        </p:spPr>
      </p:cxnSp>
      <p:cxnSp>
        <p:nvCxnSpPr>
          <p:cNvPr id="36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rgbClr val="f8b03a">
              <a:alpha val="100000"/>
            </a:srgbClr>
          </a:solidFill>
          <a:ln w="6350" cap="flat" cmpd="sng" algn="ctr">
            <a:solidFill>
              <a:srgbClr val="ffffff">
                <a:alpha val="100000"/>
              </a:srgbClr>
            </a:solidFill>
            <a:prstDash val="dash"/>
            <a:miter/>
          </a:ln>
        </p:spPr>
      </p:cxnSp>
      <p:pic>
        <p:nvPicPr>
          <p:cNvPr id="37" name="그림 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387798" y="310427"/>
            <a:ext cx="516204" cy="516204"/>
          </a:xfrm>
          <a:prstGeom prst="rect">
            <a:avLst/>
          </a:prstGeom>
          <a:effectLst>
            <a:outerShdw dist="254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ef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3" y="347347"/>
            <a:ext cx="19268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03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프로젝트 개요</a:t>
            </a:r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4993851" cy="4468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전국 주차장 검색 플랫폼 </a:t>
            </a:r>
            <a:r>
              <a:rPr lang="en-US" altLang="ko-KR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게시판</a:t>
            </a:r>
            <a:r>
              <a:rPr lang="en-US" altLang="ko-KR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마커</a:t>
            </a:r>
            <a:r>
              <a:rPr lang="en-US" altLang="ko-KR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endParaRPr lang="ko-KR" altLang="en-US" sz="240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 rot="0" flipH="1">
            <a:off x="11429292" y="308972"/>
            <a:ext cx="411507" cy="485988"/>
            <a:chOff x="5827464" y="1399010"/>
            <a:chExt cx="4436091" cy="523899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/>
            <a:srcRect l="16150" t="7720" r="14160" b="19440"/>
            <a:stretch>
              <a:fillRect/>
            </a:stretch>
          </p:blipFill>
          <p:spPr>
            <a:xfrm>
              <a:off x="5827464" y="1399010"/>
              <a:ext cx="4436091" cy="5238997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3"/>
            <a:srcRect l="-3190" t="85300" r="14160" b="-2880"/>
            <a:stretch>
              <a:fillRect/>
            </a:stretch>
          </p:blipFill>
          <p:spPr>
            <a:xfrm>
              <a:off x="6036693" y="4313065"/>
              <a:ext cx="1598429" cy="356675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29135" y="1361818"/>
            <a:ext cx="9533730" cy="5335162"/>
          </a:xfrm>
          <a:prstGeom prst="rect">
            <a:avLst/>
          </a:prstGeom>
        </p:spPr>
      </p:pic>
      <p:sp>
        <p:nvSpPr>
          <p:cNvPr id="33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>
              <a:gd name="adj" fmla="val 50000"/>
            </a:avLst>
          </a:prstGeom>
          <a:solidFill>
            <a:srgbClr val="f8b03a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바른고딕 UltraLight"/>
              <a:cs typeface="Arial"/>
            </a:endParaRPr>
          </a:p>
        </p:txBody>
      </p:sp>
      <p:cxnSp>
        <p:nvCxnSpPr>
          <p:cNvPr id="34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rgbClr val="f8b03a">
              <a:alpha val="100000"/>
            </a:srgbClr>
          </a:solidFill>
          <a:ln w="6350" cap="flat" cmpd="sng" algn="ctr">
            <a:solidFill>
              <a:srgbClr val="ffffff">
                <a:alpha val="100000"/>
              </a:srgbClr>
            </a:solidFill>
            <a:prstDash val="dash"/>
            <a:miter/>
          </a:ln>
        </p:spPr>
      </p:cxnSp>
      <p:cxnSp>
        <p:nvCxnSpPr>
          <p:cNvPr id="35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rgbClr val="f8b03a">
              <a:alpha val="100000"/>
            </a:srgbClr>
          </a:solidFill>
          <a:ln w="6350" cap="flat" cmpd="sng" algn="ctr">
            <a:solidFill>
              <a:srgbClr val="ffffff">
                <a:alpha val="100000"/>
              </a:srgbClr>
            </a:solidFill>
            <a:prstDash val="dash"/>
            <a:miter/>
          </a:ln>
        </p:spPr>
      </p:cxnSp>
      <p:pic>
        <p:nvPicPr>
          <p:cNvPr id="36" name="그림 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387798" y="310427"/>
            <a:ext cx="516204" cy="516204"/>
          </a:xfrm>
          <a:prstGeom prst="rect">
            <a:avLst/>
          </a:prstGeom>
          <a:effectLst>
            <a:outerShdw dist="254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ef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3" y="347347"/>
            <a:ext cx="19268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03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프로젝트 개요</a:t>
            </a:r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4003251" cy="4468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전국 주차장 검색 플랫폼 </a:t>
            </a:r>
            <a:r>
              <a:rPr lang="en-US" altLang="ko-KR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검색 </a:t>
            </a:r>
            <a:endParaRPr lang="ko-KR" altLang="en-US" sz="240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 rot="0" flipH="1">
            <a:off x="11429292" y="308972"/>
            <a:ext cx="411507" cy="485988"/>
            <a:chOff x="5827464" y="1399010"/>
            <a:chExt cx="4436091" cy="523899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/>
            <a:srcRect l="16150" t="7720" r="14160" b="19440"/>
            <a:stretch>
              <a:fillRect/>
            </a:stretch>
          </p:blipFill>
          <p:spPr>
            <a:xfrm>
              <a:off x="5827464" y="1399010"/>
              <a:ext cx="4436091" cy="5238997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3"/>
            <a:srcRect l="-3190" t="85300" r="14160" b="-2880"/>
            <a:stretch>
              <a:fillRect/>
            </a:stretch>
          </p:blipFill>
          <p:spPr>
            <a:xfrm>
              <a:off x="6036693" y="4313065"/>
              <a:ext cx="1598429" cy="356675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4" name=""/>
          <p:cNvPicPr>
            <a:picLocks noChangeAspect="1"/>
          </p:cNvPicPr>
          <p:nvPr/>
        </p:nvPicPr>
        <p:blipFill rotWithShape="1">
          <a:blip r:embed="rId4"/>
          <a:srcRect l="16360" t="12810" r="170" b="16580"/>
          <a:stretch>
            <a:fillRect/>
          </a:stretch>
        </p:blipFill>
        <p:spPr>
          <a:xfrm>
            <a:off x="699690" y="1317201"/>
            <a:ext cx="10792620" cy="5135747"/>
          </a:xfrm>
          <a:prstGeom prst="rect">
            <a:avLst/>
          </a:prstGeom>
        </p:spPr>
      </p:pic>
      <p:sp>
        <p:nvSpPr>
          <p:cNvPr id="35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>
              <a:gd name="adj" fmla="val 50000"/>
            </a:avLst>
          </a:prstGeom>
          <a:solidFill>
            <a:srgbClr val="f8b03a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바른고딕 UltraLight"/>
              <a:cs typeface="Arial"/>
            </a:endParaRPr>
          </a:p>
        </p:txBody>
      </p:sp>
      <p:cxnSp>
        <p:nvCxnSpPr>
          <p:cNvPr id="36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rgbClr val="f8b03a">
              <a:alpha val="100000"/>
            </a:srgbClr>
          </a:solidFill>
          <a:ln w="6350" cap="flat" cmpd="sng" algn="ctr">
            <a:solidFill>
              <a:srgbClr val="ffffff">
                <a:alpha val="100000"/>
              </a:srgbClr>
            </a:solidFill>
            <a:prstDash val="dash"/>
            <a:miter/>
          </a:ln>
        </p:spPr>
      </p:cxnSp>
      <p:cxnSp>
        <p:nvCxnSpPr>
          <p:cNvPr id="37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rgbClr val="f8b03a">
              <a:alpha val="100000"/>
            </a:srgbClr>
          </a:solidFill>
          <a:ln w="6350" cap="flat" cmpd="sng" algn="ctr">
            <a:solidFill>
              <a:srgbClr val="ffffff">
                <a:alpha val="100000"/>
              </a:srgbClr>
            </a:solidFill>
            <a:prstDash val="dash"/>
            <a:miter/>
          </a:ln>
        </p:spPr>
      </p:cxnSp>
      <p:pic>
        <p:nvPicPr>
          <p:cNvPr id="38" name="그림 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387798" y="310427"/>
            <a:ext cx="516204" cy="516204"/>
          </a:xfrm>
          <a:prstGeom prst="rect">
            <a:avLst/>
          </a:prstGeom>
          <a:effectLst>
            <a:outerShdw dist="254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ef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3" y="347347"/>
            <a:ext cx="19268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03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프로젝트 개요</a:t>
            </a:r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3" y="675148"/>
            <a:ext cx="4717627" cy="4468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전국 주차장 검색 플랫폼 </a:t>
            </a:r>
            <a:r>
              <a:rPr lang="en-US" altLang="ko-KR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검색 </a:t>
            </a:r>
            <a:r>
              <a:rPr lang="en-US" altLang="ko-KR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대구</a:t>
            </a:r>
            <a:r>
              <a:rPr lang="en-US" altLang="ko-KR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240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 rot="0" flipH="1">
            <a:off x="11429292" y="308972"/>
            <a:ext cx="411507" cy="485988"/>
            <a:chOff x="5827464" y="1399010"/>
            <a:chExt cx="4436091" cy="523899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/>
            <a:srcRect l="16150" t="7720" r="14160" b="19440"/>
            <a:stretch>
              <a:fillRect/>
            </a:stretch>
          </p:blipFill>
          <p:spPr>
            <a:xfrm>
              <a:off x="5827464" y="1399010"/>
              <a:ext cx="4436091" cy="5238997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3"/>
            <a:srcRect l="-3190" t="85300" r="14160" b="-2880"/>
            <a:stretch>
              <a:fillRect/>
            </a:stretch>
          </p:blipFill>
          <p:spPr>
            <a:xfrm>
              <a:off x="6036693" y="4313065"/>
              <a:ext cx="1598429" cy="356675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89254" y="1402344"/>
            <a:ext cx="7998340" cy="5118312"/>
          </a:xfrm>
          <a:prstGeom prst="rect">
            <a:avLst/>
          </a:prstGeom>
        </p:spPr>
      </p:pic>
      <p:sp>
        <p:nvSpPr>
          <p:cNvPr id="33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>
              <a:gd name="adj" fmla="val 50000"/>
            </a:avLst>
          </a:prstGeom>
          <a:solidFill>
            <a:srgbClr val="f8b03a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바른고딕 UltraLight"/>
              <a:cs typeface="Arial"/>
            </a:endParaRPr>
          </a:p>
        </p:txBody>
      </p:sp>
      <p:cxnSp>
        <p:nvCxnSpPr>
          <p:cNvPr id="34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rgbClr val="f8b03a">
              <a:alpha val="100000"/>
            </a:srgbClr>
          </a:solidFill>
          <a:ln w="6350" cap="flat" cmpd="sng" algn="ctr">
            <a:solidFill>
              <a:srgbClr val="ffffff">
                <a:alpha val="100000"/>
              </a:srgbClr>
            </a:solidFill>
            <a:prstDash val="dash"/>
            <a:miter/>
          </a:ln>
        </p:spPr>
      </p:cxnSp>
      <p:cxnSp>
        <p:nvCxnSpPr>
          <p:cNvPr id="35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rgbClr val="f8b03a">
              <a:alpha val="100000"/>
            </a:srgbClr>
          </a:solidFill>
          <a:ln w="6350" cap="flat" cmpd="sng" algn="ctr">
            <a:solidFill>
              <a:srgbClr val="ffffff">
                <a:alpha val="100000"/>
              </a:srgbClr>
            </a:solidFill>
            <a:prstDash val="dash"/>
            <a:miter/>
          </a:ln>
        </p:spPr>
      </p:cxnSp>
      <p:pic>
        <p:nvPicPr>
          <p:cNvPr id="36" name="그림 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387798" y="310427"/>
            <a:ext cx="516204" cy="516204"/>
          </a:xfrm>
          <a:prstGeom prst="rect">
            <a:avLst/>
          </a:prstGeom>
          <a:effectLst>
            <a:outerShdw dist="254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ef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3" y="347347"/>
            <a:ext cx="19268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03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프로젝트 개요</a:t>
            </a:r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4555701" cy="4468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전국 주차장 검색 플랫폼 </a:t>
            </a:r>
            <a:r>
              <a:rPr lang="en-US" altLang="ko-KR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상세정보 </a:t>
            </a:r>
            <a:endParaRPr lang="ko-KR" altLang="en-US" sz="240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 rot="0" flipH="1">
            <a:off x="11429292" y="308972"/>
            <a:ext cx="411507" cy="485988"/>
            <a:chOff x="5827464" y="1399010"/>
            <a:chExt cx="4436091" cy="523899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/>
            <a:srcRect l="16150" t="7720" r="14160" b="19440"/>
            <a:stretch>
              <a:fillRect/>
            </a:stretch>
          </p:blipFill>
          <p:spPr>
            <a:xfrm>
              <a:off x="5827464" y="1399010"/>
              <a:ext cx="4436091" cy="5238997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3"/>
            <a:srcRect l="-3190" t="85300" r="14160" b="-2880"/>
            <a:stretch>
              <a:fillRect/>
            </a:stretch>
          </p:blipFill>
          <p:spPr>
            <a:xfrm>
              <a:off x="6036693" y="4313065"/>
              <a:ext cx="1598429" cy="356675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013545" y="1340227"/>
            <a:ext cx="8164910" cy="5187182"/>
          </a:xfrm>
          <a:prstGeom prst="rect">
            <a:avLst/>
          </a:prstGeom>
        </p:spPr>
      </p:pic>
      <p:sp>
        <p:nvSpPr>
          <p:cNvPr id="33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>
              <a:gd name="adj" fmla="val 50000"/>
            </a:avLst>
          </a:prstGeom>
          <a:solidFill>
            <a:srgbClr val="f8b03a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바른고딕 UltraLight"/>
              <a:cs typeface="Arial"/>
            </a:endParaRPr>
          </a:p>
        </p:txBody>
      </p:sp>
      <p:cxnSp>
        <p:nvCxnSpPr>
          <p:cNvPr id="34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rgbClr val="f8b03a">
              <a:alpha val="100000"/>
            </a:srgbClr>
          </a:solidFill>
          <a:ln w="6350" cap="flat" cmpd="sng" algn="ctr">
            <a:solidFill>
              <a:srgbClr val="ffffff">
                <a:alpha val="100000"/>
              </a:srgbClr>
            </a:solidFill>
            <a:prstDash val="dash"/>
            <a:miter/>
          </a:ln>
        </p:spPr>
      </p:cxnSp>
      <p:cxnSp>
        <p:nvCxnSpPr>
          <p:cNvPr id="35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rgbClr val="f8b03a">
              <a:alpha val="100000"/>
            </a:srgbClr>
          </a:solidFill>
          <a:ln w="6350" cap="flat" cmpd="sng" algn="ctr">
            <a:solidFill>
              <a:srgbClr val="ffffff">
                <a:alpha val="100000"/>
              </a:srgbClr>
            </a:solidFill>
            <a:prstDash val="dash"/>
            <a:miter/>
          </a:ln>
        </p:spPr>
      </p:cxnSp>
      <p:pic>
        <p:nvPicPr>
          <p:cNvPr id="36" name="그림 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387798" y="310427"/>
            <a:ext cx="516204" cy="516204"/>
          </a:xfrm>
          <a:prstGeom prst="rect">
            <a:avLst/>
          </a:prstGeom>
          <a:effectLst>
            <a:outerShdw dist="254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ef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3" y="347347"/>
            <a:ext cx="19268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03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프로젝트 개요</a:t>
            </a:r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6365450" cy="4468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전국 주차장 검색 플랫폼 </a:t>
            </a:r>
            <a:r>
              <a:rPr lang="en-US" altLang="ko-KR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상세정보 </a:t>
            </a:r>
            <a:r>
              <a:rPr lang="en-US" altLang="ko-KR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로그인</a:t>
            </a:r>
            <a:r>
              <a:rPr lang="en-US" altLang="ko-KR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x </a:t>
            </a:r>
            <a:r>
              <a:rPr lang="ko-KR" altLang="en-US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댓글</a:t>
            </a:r>
            <a:r>
              <a:rPr lang="en-US" altLang="ko-KR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endParaRPr lang="ko-KR" altLang="en-US" sz="240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 rot="0" flipH="1">
            <a:off x="11429292" y="308972"/>
            <a:ext cx="411507" cy="485988"/>
            <a:chOff x="5827464" y="1399010"/>
            <a:chExt cx="4436091" cy="523899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/>
            <a:srcRect l="16150" t="7720" r="14160" b="19440"/>
            <a:stretch>
              <a:fillRect/>
            </a:stretch>
          </p:blipFill>
          <p:spPr>
            <a:xfrm>
              <a:off x="5827464" y="1399010"/>
              <a:ext cx="4436091" cy="5238997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3"/>
            <a:srcRect l="-3190" t="85300" r="14160" b="-2880"/>
            <a:stretch>
              <a:fillRect/>
            </a:stretch>
          </p:blipFill>
          <p:spPr>
            <a:xfrm>
              <a:off x="6036693" y="4313065"/>
              <a:ext cx="1598429" cy="356675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38108" y="1362951"/>
            <a:ext cx="8315784" cy="5128701"/>
          </a:xfrm>
          <a:prstGeom prst="rect">
            <a:avLst/>
          </a:prstGeom>
        </p:spPr>
      </p:pic>
      <p:sp>
        <p:nvSpPr>
          <p:cNvPr id="35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>
              <a:gd name="adj" fmla="val 50000"/>
            </a:avLst>
          </a:prstGeom>
          <a:solidFill>
            <a:srgbClr val="f8b03a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바른고딕 UltraLight"/>
              <a:cs typeface="Arial"/>
            </a:endParaRPr>
          </a:p>
        </p:txBody>
      </p:sp>
      <p:cxnSp>
        <p:nvCxnSpPr>
          <p:cNvPr id="36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rgbClr val="f8b03a">
              <a:alpha val="100000"/>
            </a:srgbClr>
          </a:solidFill>
          <a:ln w="6350" cap="flat" cmpd="sng" algn="ctr">
            <a:solidFill>
              <a:srgbClr val="ffffff">
                <a:alpha val="100000"/>
              </a:srgbClr>
            </a:solidFill>
            <a:prstDash val="dash"/>
            <a:miter/>
          </a:ln>
        </p:spPr>
      </p:cxnSp>
      <p:cxnSp>
        <p:nvCxnSpPr>
          <p:cNvPr id="37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rgbClr val="f8b03a">
              <a:alpha val="100000"/>
            </a:srgbClr>
          </a:solidFill>
          <a:ln w="6350" cap="flat" cmpd="sng" algn="ctr">
            <a:solidFill>
              <a:srgbClr val="ffffff">
                <a:alpha val="100000"/>
              </a:srgbClr>
            </a:solidFill>
            <a:prstDash val="dash"/>
            <a:miter/>
          </a:ln>
        </p:spPr>
      </p:cxnSp>
      <p:pic>
        <p:nvPicPr>
          <p:cNvPr id="38" name="그림 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387798" y="310427"/>
            <a:ext cx="516204" cy="516204"/>
          </a:xfrm>
          <a:prstGeom prst="rect">
            <a:avLst/>
          </a:prstGeom>
          <a:effectLst>
            <a:outerShdw dist="254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ef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3" y="347347"/>
            <a:ext cx="19268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03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프로젝트 개요</a:t>
            </a:r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4555701" cy="4468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전국 주차장 검색 플랫폼 </a:t>
            </a:r>
            <a:r>
              <a:rPr lang="en-US" altLang="ko-KR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 댓글추가</a:t>
            </a:r>
            <a:endParaRPr lang="ko-KR" altLang="en-US" sz="240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 rot="0" flipH="1">
            <a:off x="11429292" y="308972"/>
            <a:ext cx="411507" cy="485988"/>
            <a:chOff x="5827464" y="1399010"/>
            <a:chExt cx="4436091" cy="523899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/>
            <a:srcRect l="16150" t="7720" r="14160" b="19440"/>
            <a:stretch>
              <a:fillRect/>
            </a:stretch>
          </p:blipFill>
          <p:spPr>
            <a:xfrm>
              <a:off x="5827464" y="1399010"/>
              <a:ext cx="4436091" cy="5238997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3"/>
            <a:srcRect l="-3190" t="85300" r="14160" b="-2880"/>
            <a:stretch>
              <a:fillRect/>
            </a:stretch>
          </p:blipFill>
          <p:spPr>
            <a:xfrm>
              <a:off x="6036693" y="4313065"/>
              <a:ext cx="1598429" cy="356675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56599" y="1429465"/>
            <a:ext cx="9478802" cy="5206231"/>
          </a:xfrm>
          <a:prstGeom prst="rect">
            <a:avLst/>
          </a:prstGeom>
        </p:spPr>
      </p:pic>
      <p:sp>
        <p:nvSpPr>
          <p:cNvPr id="34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>
              <a:gd name="adj" fmla="val 50000"/>
            </a:avLst>
          </a:prstGeom>
          <a:solidFill>
            <a:srgbClr val="f8b03a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바른고딕 UltraLight"/>
              <a:cs typeface="Arial"/>
            </a:endParaRPr>
          </a:p>
        </p:txBody>
      </p:sp>
      <p:cxnSp>
        <p:nvCxnSpPr>
          <p:cNvPr id="35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rgbClr val="f8b03a">
              <a:alpha val="100000"/>
            </a:srgbClr>
          </a:solidFill>
          <a:ln w="6350" cap="flat" cmpd="sng" algn="ctr">
            <a:solidFill>
              <a:srgbClr val="ffffff">
                <a:alpha val="100000"/>
              </a:srgbClr>
            </a:solidFill>
            <a:prstDash val="dash"/>
            <a:miter/>
          </a:ln>
        </p:spPr>
      </p:cxnSp>
      <p:cxnSp>
        <p:nvCxnSpPr>
          <p:cNvPr id="36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rgbClr val="f8b03a">
              <a:alpha val="100000"/>
            </a:srgbClr>
          </a:solidFill>
          <a:ln w="6350" cap="flat" cmpd="sng" algn="ctr">
            <a:solidFill>
              <a:srgbClr val="ffffff">
                <a:alpha val="100000"/>
              </a:srgbClr>
            </a:solidFill>
            <a:prstDash val="dash"/>
            <a:miter/>
          </a:ln>
        </p:spPr>
      </p:cxnSp>
      <p:pic>
        <p:nvPicPr>
          <p:cNvPr id="37" name="그림 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387798" y="310427"/>
            <a:ext cx="516204" cy="516204"/>
          </a:xfrm>
          <a:prstGeom prst="rect">
            <a:avLst/>
          </a:prstGeom>
          <a:effectLst>
            <a:outerShdw dist="254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ef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3" y="347347"/>
            <a:ext cx="19268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03 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</a:rPr>
              <a:t>프로젝트 개요</a:t>
            </a:r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4555701" cy="4468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전국 주차장 검색 플랫폼 </a:t>
            </a:r>
            <a:r>
              <a:rPr lang="en-US" altLang="ko-KR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 댓글삭제</a:t>
            </a:r>
            <a:endParaRPr lang="ko-KR" altLang="en-US" sz="2400" spc="-15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 rot="0" flipH="1">
            <a:off x="11429292" y="308972"/>
            <a:ext cx="411507" cy="485988"/>
            <a:chOff x="5827464" y="1399010"/>
            <a:chExt cx="4436091" cy="523899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/>
            <a:srcRect l="16150" t="7720" r="14160" b="19440"/>
            <a:stretch>
              <a:fillRect/>
            </a:stretch>
          </p:blipFill>
          <p:spPr>
            <a:xfrm>
              <a:off x="5827464" y="1399010"/>
              <a:ext cx="4436091" cy="5238997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3"/>
            <a:srcRect l="-3190" t="85300" r="14160" b="-2880"/>
            <a:stretch>
              <a:fillRect/>
            </a:stretch>
          </p:blipFill>
          <p:spPr>
            <a:xfrm>
              <a:off x="6036693" y="4313065"/>
              <a:ext cx="1598429" cy="356675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30232" y="1351240"/>
            <a:ext cx="9131536" cy="5003582"/>
          </a:xfrm>
          <a:prstGeom prst="rect">
            <a:avLst/>
          </a:prstGeom>
        </p:spPr>
      </p:pic>
      <p:sp>
        <p:nvSpPr>
          <p:cNvPr id="35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>
              <a:gd name="adj" fmla="val 50000"/>
            </a:avLst>
          </a:prstGeom>
          <a:solidFill>
            <a:srgbClr val="f8b03a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바른고딕 UltraLight"/>
              <a:cs typeface="Arial"/>
            </a:endParaRPr>
          </a:p>
        </p:txBody>
      </p:sp>
      <p:cxnSp>
        <p:nvCxnSpPr>
          <p:cNvPr id="36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rgbClr val="f8b03a">
              <a:alpha val="100000"/>
            </a:srgbClr>
          </a:solidFill>
          <a:ln w="6350" cap="flat" cmpd="sng" algn="ctr">
            <a:solidFill>
              <a:srgbClr val="ffffff">
                <a:alpha val="100000"/>
              </a:srgbClr>
            </a:solidFill>
            <a:prstDash val="dash"/>
            <a:miter/>
          </a:ln>
        </p:spPr>
      </p:cxnSp>
      <p:cxnSp>
        <p:nvCxnSpPr>
          <p:cNvPr id="37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rgbClr val="f8b03a">
              <a:alpha val="100000"/>
            </a:srgbClr>
          </a:solidFill>
          <a:ln w="6350" cap="flat" cmpd="sng" algn="ctr">
            <a:solidFill>
              <a:srgbClr val="ffffff">
                <a:alpha val="100000"/>
              </a:srgbClr>
            </a:solidFill>
            <a:prstDash val="dash"/>
            <a:miter/>
          </a:ln>
        </p:spPr>
      </p:cxnSp>
      <p:pic>
        <p:nvPicPr>
          <p:cNvPr id="38" name="그림 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387798" y="310427"/>
            <a:ext cx="516204" cy="516204"/>
          </a:xfrm>
          <a:prstGeom prst="rect">
            <a:avLst/>
          </a:prstGeom>
          <a:effectLst>
            <a:outerShdw dist="254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 rot="0">
            <a:off x="1027714" y="1453027"/>
            <a:ext cx="3714518" cy="4574393"/>
            <a:chOff x="2049518" y="1236517"/>
            <a:chExt cx="3714518" cy="4574393"/>
          </a:xfrm>
        </p:grpSpPr>
        <p:sp>
          <p:nvSpPr>
            <p:cNvPr id="21" name="TextBox 20"/>
            <p:cNvSpPr txBox="1"/>
            <p:nvPr/>
          </p:nvSpPr>
          <p:spPr>
            <a:xfrm>
              <a:off x="2049518" y="1236517"/>
              <a:ext cx="2197451" cy="6215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3500" b="1" spc="-150">
                  <a:solidFill>
                    <a:schemeClr val="lt1"/>
                  </a:solidFill>
                  <a:latin typeface="+mj-ea"/>
                  <a:ea typeface="+mj-ea"/>
                </a:rPr>
                <a:t>1.</a:t>
              </a:r>
              <a:r>
                <a:rPr lang="ko-KR" altLang="en-US" sz="3500" b="1" spc="-150">
                  <a:solidFill>
                    <a:schemeClr val="lt1"/>
                  </a:solidFill>
                  <a:latin typeface="+mj-ea"/>
                  <a:ea typeface="+mj-ea"/>
                </a:rPr>
                <a:t>기획의도</a:t>
              </a:r>
              <a:endParaRPr lang="ko-KR" altLang="en-US" sz="3500" b="1" spc="-150">
                <a:solidFill>
                  <a:schemeClr val="lt1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049518" y="2505336"/>
              <a:ext cx="3130901" cy="61952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3500" b="1" spc="-150">
                  <a:solidFill>
                    <a:schemeClr val="lt1"/>
                  </a:solidFill>
                  <a:latin typeface="+mj-ea"/>
                  <a:ea typeface="+mj-ea"/>
                </a:rPr>
                <a:t>2.</a:t>
              </a:r>
              <a:r>
                <a:rPr lang="ko-KR" altLang="en-US" sz="3500" b="1" spc="-150">
                  <a:solidFill>
                    <a:schemeClr val="lt1"/>
                  </a:solidFill>
                  <a:latin typeface="+mj-ea"/>
                  <a:ea typeface="+mj-ea"/>
                </a:rPr>
                <a:t>프로젝트 개요</a:t>
              </a:r>
              <a:endParaRPr lang="ko-KR" altLang="en-US" sz="3500" b="1" spc="-150">
                <a:solidFill>
                  <a:schemeClr val="lt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049518" y="3768930"/>
              <a:ext cx="3130901" cy="62275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3500" b="1" spc="-150">
                  <a:solidFill>
                    <a:schemeClr val="lt1"/>
                  </a:solidFill>
                  <a:latin typeface="+mj-ea"/>
                  <a:ea typeface="+mj-ea"/>
                </a:rPr>
                <a:t>3.</a:t>
              </a:r>
              <a:r>
                <a:rPr lang="ko-KR" altLang="en-US" sz="3500" b="1" spc="-150">
                  <a:solidFill>
                    <a:schemeClr val="lt1"/>
                  </a:solidFill>
                  <a:latin typeface="+mj-ea"/>
                  <a:ea typeface="+mj-ea"/>
                </a:rPr>
                <a:t>프로젝트 구현</a:t>
              </a:r>
              <a:endParaRPr lang="ko-KR" altLang="en-US" sz="3500" b="1" spc="-150">
                <a:solidFill>
                  <a:schemeClr val="lt1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049518" y="5032524"/>
              <a:ext cx="3235676" cy="61646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3500" b="1" spc="-150">
                  <a:solidFill>
                    <a:schemeClr val="lt1"/>
                  </a:solidFill>
                  <a:latin typeface="+mj-ea"/>
                  <a:ea typeface="+mj-ea"/>
                </a:rPr>
                <a:t>4.</a:t>
              </a:r>
              <a:r>
                <a:rPr lang="ko-KR" altLang="en-US" sz="3500" b="1" spc="-150">
                  <a:solidFill>
                    <a:schemeClr val="lt1"/>
                  </a:solidFill>
                  <a:latin typeface="+mj-ea"/>
                  <a:ea typeface="+mj-ea"/>
                </a:rPr>
                <a:t>시연 및 마무리</a:t>
              </a:r>
              <a:endParaRPr lang="ko-KR" altLang="en-US" sz="3500" b="1" spc="-150">
                <a:solidFill>
                  <a:schemeClr val="lt1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49518" y="1656531"/>
              <a:ext cx="3541394" cy="3328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/>
                <a:buChar char="§"/>
                <a:defRPr/>
              </a:pPr>
              <a:endParaRPr lang="en-US" altLang="ko-KR" sz="1400" spc="-150">
                <a:solidFill>
                  <a:schemeClr val="bg1"/>
                </a:solidFill>
                <a:latin typeface="Noto Sans CJK KR Thin"/>
                <a:ea typeface="Noto Sans CJK KR Thin"/>
                <a:cs typeface="Arial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107226" y="2921283"/>
              <a:ext cx="3541394" cy="3655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ct val="130000"/>
                </a:lnSpc>
                <a:buFont typeface="Wingdings"/>
                <a:buNone/>
                <a:defRPr/>
              </a:pPr>
              <a:endParaRPr lang="en-US" altLang="ko-KR" sz="1400" spc="-150">
                <a:solidFill>
                  <a:schemeClr val="bg1"/>
                </a:solidFill>
                <a:latin typeface="Noto Sans CJK KR Thin"/>
                <a:ea typeface="Noto Sans CJK KR Thin"/>
                <a:cs typeface="Arial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64934" y="4186035"/>
              <a:ext cx="3541394" cy="3675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ct val="130000"/>
                </a:lnSpc>
                <a:buFont typeface="Wingdings"/>
                <a:buNone/>
                <a:defRPr/>
              </a:pPr>
              <a:endParaRPr lang="ko-KR" altLang="en-US" sz="1400" spc="-150">
                <a:solidFill>
                  <a:schemeClr val="bg1"/>
                </a:solidFill>
                <a:latin typeface="Noto Sans CJK KR Thin"/>
                <a:ea typeface="Noto Sans CJK KR Thin"/>
                <a:cs typeface="Arial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222642" y="5450787"/>
              <a:ext cx="3541394" cy="3601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/>
                <a:buChar char="§"/>
                <a:defRPr/>
              </a:pPr>
              <a:endParaRPr lang="en-US" altLang="ko-KR" sz="1400" spc="-150">
                <a:solidFill>
                  <a:schemeClr val="bg1"/>
                </a:solidFill>
                <a:latin typeface="Noto Sans CJK KR Thin"/>
                <a:ea typeface="Noto Sans CJK KR Thin"/>
                <a:cs typeface="Arial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50763" y="669836"/>
            <a:ext cx="3011374" cy="6998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b="1">
                <a:solidFill>
                  <a:schemeClr val="accent2"/>
                </a:solidFill>
              </a:rPr>
              <a:t>CONTENTS</a:t>
            </a:r>
            <a:endParaRPr lang="ko-KR" altLang="en-US" sz="4000" b="1">
              <a:solidFill>
                <a:schemeClr val="accent2"/>
              </a:solidFill>
            </a:endParaRPr>
          </a:p>
        </p:txBody>
      </p:sp>
      <p:cxnSp>
        <p:nvCxnSpPr>
          <p:cNvPr id="44" name="직선 연결선 43"/>
          <p:cNvCxnSpPr/>
          <p:nvPr/>
        </p:nvCxnSpPr>
        <p:spPr>
          <a:xfrm flipV="1">
            <a:off x="916422" y="502046"/>
            <a:ext cx="2748718" cy="27194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675815" y="398333"/>
            <a:ext cx="1239360" cy="123936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009595" y="1880772"/>
            <a:ext cx="3541394" cy="3652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30000"/>
              </a:lnSpc>
              <a:buFont typeface="Wingdings"/>
              <a:buNone/>
              <a:defRPr/>
            </a:pPr>
            <a:endParaRPr lang="en-US" altLang="ko-KR" sz="1400" spc="-150">
              <a:solidFill>
                <a:schemeClr val="bg1"/>
              </a:solidFill>
              <a:latin typeface="Noto Sans CJK KR Thin"/>
              <a:ea typeface="Noto Sans CJK KR Thin"/>
              <a:cs typeface="Arial"/>
            </a:endParaRPr>
          </a:p>
        </p:txBody>
      </p:sp>
      <p:sp>
        <p:nvSpPr>
          <p:cNvPr id="45" name="타원 9"/>
          <p:cNvSpPr/>
          <p:nvPr/>
        </p:nvSpPr>
        <p:spPr>
          <a:xfrm>
            <a:off x="5691586" y="1418431"/>
            <a:ext cx="4001294" cy="4021137"/>
          </a:xfrm>
          <a:prstGeom prst="ellipse">
            <a:avLst/>
          </a:prstGeom>
          <a:solidFill>
            <a:srgbClr val="fbe4c2">
              <a:alpha val="100000"/>
            </a:srgbClr>
          </a:solidFill>
          <a:ln w="12700" cap="flat" cmpd="sng" algn="ctr">
            <a:noFill/>
            <a:prstDash val="solid"/>
            <a:miter/>
          </a:ln>
          <a:effectLst/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바른고딕 UltraLight"/>
              <a:cs typeface="Arial"/>
            </a:endParaRPr>
          </a:p>
        </p:txBody>
      </p:sp>
      <p:pic>
        <p:nvPicPr>
          <p:cNvPr id="46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33344" y="2153645"/>
            <a:ext cx="2517778" cy="2517778"/>
          </a:xfrm>
          <a:prstGeom prst="rect">
            <a:avLst/>
          </a:prstGeom>
          <a:effectLst>
            <a:outerShdw dist="254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3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09135" y="2469676"/>
            <a:ext cx="3173730" cy="19186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0" b="1">
                <a:solidFill>
                  <a:srgbClr val="67530e"/>
                </a:solidFill>
              </a:rPr>
              <a:t>시연</a:t>
            </a:r>
            <a:endParaRPr lang="ko-KR" altLang="en-US" sz="12000" b="1">
              <a:solidFill>
                <a:srgbClr val="67530e"/>
              </a:solidFill>
            </a:endParaRPr>
          </a:p>
        </p:txBody>
      </p:sp>
      <p:sp>
        <p:nvSpPr>
          <p:cNvPr id="14" name="타원 9"/>
          <p:cNvSpPr/>
          <p:nvPr/>
        </p:nvSpPr>
        <p:spPr>
          <a:xfrm>
            <a:off x="1432983" y="2010365"/>
            <a:ext cx="2870200" cy="2870200"/>
          </a:xfrm>
          <a:prstGeom prst="ellipse">
            <a:avLst/>
          </a:prstGeom>
          <a:solidFill>
            <a:schemeClr val="accent4">
              <a:alpha val="100000"/>
            </a:schemeClr>
          </a:solidFill>
          <a:ln w="12700" cap="flat" cmpd="sng" algn="ctr">
            <a:noFill/>
            <a:prstDash val="solid"/>
            <a:miter/>
          </a:ln>
          <a:effectLst/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바른고딕 UltraLight"/>
              <a:cs typeface="Arial"/>
            </a:endParaRPr>
          </a:p>
        </p:txBody>
      </p:sp>
      <p:pic>
        <p:nvPicPr>
          <p:cNvPr id="15" name="그림 2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65059" y="2525976"/>
            <a:ext cx="1806048" cy="1806048"/>
          </a:xfrm>
          <a:prstGeom prst="rect">
            <a:avLst/>
          </a:prstGeom>
          <a:effectLst>
            <a:outerShdw dist="254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"/>
          <p:cNvSpPr/>
          <p:nvPr/>
        </p:nvSpPr>
        <p:spPr>
          <a:xfrm>
            <a:off x="0" y="0"/>
            <a:ext cx="12192000" cy="105304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바른고딕 UltraLight"/>
              <a:cs typeface="Arial"/>
            </a:endParaRPr>
          </a:p>
        </p:txBody>
      </p:sp>
      <p:sp>
        <p:nvSpPr>
          <p:cNvPr id="17" name=""/>
          <p:cNvSpPr/>
          <p:nvPr/>
        </p:nvSpPr>
        <p:spPr>
          <a:xfrm>
            <a:off x="0" y="5804958"/>
            <a:ext cx="12192000" cy="105304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바른고딕 UltraLight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3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0010" y="2469676"/>
            <a:ext cx="4392930" cy="1919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2000" b="1">
                <a:solidFill>
                  <a:srgbClr val="67530e"/>
                </a:solidFill>
              </a:rPr>
              <a:t>Q &amp;</a:t>
            </a:r>
            <a:r>
              <a:rPr lang="ko-KR" altLang="en-US" sz="12000" b="1">
                <a:solidFill>
                  <a:srgbClr val="67530e"/>
                </a:solidFill>
              </a:rPr>
              <a:t> </a:t>
            </a:r>
            <a:r>
              <a:rPr lang="en-US" altLang="ko-KR" sz="12000" b="1">
                <a:solidFill>
                  <a:srgbClr val="67530e"/>
                </a:solidFill>
              </a:rPr>
              <a:t>A</a:t>
            </a:r>
            <a:endParaRPr lang="en-US" altLang="ko-KR" sz="12000" b="1">
              <a:solidFill>
                <a:srgbClr val="67530e"/>
              </a:solidFill>
            </a:endParaRPr>
          </a:p>
        </p:txBody>
      </p:sp>
      <p:sp>
        <p:nvSpPr>
          <p:cNvPr id="16" name=""/>
          <p:cNvSpPr/>
          <p:nvPr/>
        </p:nvSpPr>
        <p:spPr>
          <a:xfrm>
            <a:off x="0" y="0"/>
            <a:ext cx="12192000" cy="105304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바른고딕 UltraLight"/>
              <a:cs typeface="Arial"/>
            </a:endParaRPr>
          </a:p>
        </p:txBody>
      </p:sp>
      <p:sp>
        <p:nvSpPr>
          <p:cNvPr id="17" name=""/>
          <p:cNvSpPr/>
          <p:nvPr/>
        </p:nvSpPr>
        <p:spPr>
          <a:xfrm>
            <a:off x="0" y="5804958"/>
            <a:ext cx="12192000" cy="105304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바른고딕 UltraLight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3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99335" y="2469676"/>
            <a:ext cx="7602855" cy="1919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0" b="1">
                <a:solidFill>
                  <a:srgbClr val="67530e"/>
                </a:solidFill>
              </a:rPr>
              <a:t>감사합니다</a:t>
            </a:r>
            <a:endParaRPr lang="ko-KR" altLang="en-US" sz="12000" b="1">
              <a:solidFill>
                <a:srgbClr val="67530e"/>
              </a:solidFill>
            </a:endParaRPr>
          </a:p>
        </p:txBody>
      </p:sp>
      <p:sp>
        <p:nvSpPr>
          <p:cNvPr id="17" name=""/>
          <p:cNvSpPr/>
          <p:nvPr/>
        </p:nvSpPr>
        <p:spPr>
          <a:xfrm>
            <a:off x="0" y="0"/>
            <a:ext cx="12192000" cy="10530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20" name=""/>
          <p:cNvSpPr/>
          <p:nvPr/>
        </p:nvSpPr>
        <p:spPr>
          <a:xfrm>
            <a:off x="0" y="5804958"/>
            <a:ext cx="12192000" cy="105304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바른고딕 UltraLight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71292" y="4172935"/>
            <a:ext cx="11449416" cy="18158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800">
                <a:solidFill>
                  <a:schemeClr val="accent1">
                    <a:lumMod val="75000"/>
                  </a:schemeClr>
                </a:solidFill>
              </a:rPr>
              <a:t>출처 </a:t>
            </a:r>
            <a:r>
              <a:rPr lang="en-US" altLang="ko-KR" sz="280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ko-KR" altLang="en-US" sz="2800">
                <a:solidFill>
                  <a:schemeClr val="accent1">
                    <a:lumMod val="75000"/>
                  </a:schemeClr>
                </a:solidFill>
              </a:rPr>
              <a:t>서울특별시 주차정보안내시스템 </a:t>
            </a:r>
            <a:r>
              <a:rPr lang="en-US" altLang="ko-KR" sz="2800" u="sng">
                <a:hlinkClick r:id="rId2"/>
              </a:rPr>
              <a:t>http://parking.seoul.go.kr/</a:t>
            </a:r>
            <a:endParaRPr lang="en-US" altLang="ko-KR" sz="2800" u="sng"/>
          </a:p>
          <a:p>
            <a:pPr algn="ctr">
              <a:defRPr/>
            </a:pPr>
            <a:r>
              <a:rPr lang="ko-KR" altLang="en-US" sz="2800">
                <a:solidFill>
                  <a:schemeClr val="accent1">
                    <a:lumMod val="75000"/>
                  </a:schemeClr>
                </a:solidFill>
              </a:rPr>
              <a:t>서울시설공단 공영주차장 </a:t>
            </a:r>
            <a:r>
              <a:rPr lang="en-US" altLang="ko-KR" sz="2800" u="sng">
                <a:hlinkClick r:id="rId3"/>
              </a:rPr>
              <a:t>https://www.sisul.or.kr/open_content/parking/</a:t>
            </a:r>
            <a:endParaRPr lang="en-US" altLang="ko-KR" sz="2800" u="sng"/>
          </a:p>
          <a:p>
            <a:pPr algn="ctr">
              <a:defRPr/>
            </a:pPr>
            <a:r>
              <a:rPr lang="ko-KR" altLang="en-US" sz="2800">
                <a:solidFill>
                  <a:schemeClr val="accent1">
                    <a:lumMod val="75000"/>
                  </a:schemeClr>
                </a:solidFill>
              </a:rPr>
              <a:t>모두의 주차장 </a:t>
            </a:r>
            <a:r>
              <a:rPr lang="en-US" altLang="ko-KR" sz="2800">
                <a:solidFill>
                  <a:schemeClr val="accent1">
                    <a:lumMod val="75000"/>
                  </a:schemeClr>
                </a:solidFill>
              </a:rPr>
              <a:t>https://www.moduparking.com</a:t>
            </a:r>
            <a:endParaRPr lang="en-US" altLang="ko-KR" sz="2800">
              <a:solidFill>
                <a:schemeClr val="accent1">
                  <a:lumMod val="75000"/>
                </a:schemeClr>
              </a:solidFill>
            </a:endParaRPr>
          </a:p>
          <a:p>
            <a:pPr algn="ctr">
              <a:defRPr/>
            </a:pPr>
            <a:endParaRPr lang="en-US" altLang="ko-KR" sz="28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타원 9"/>
          <p:cNvSpPr/>
          <p:nvPr/>
        </p:nvSpPr>
        <p:spPr>
          <a:xfrm>
            <a:off x="4480983" y="1266091"/>
            <a:ext cx="2870200" cy="2870200"/>
          </a:xfrm>
          <a:prstGeom prst="ellipse">
            <a:avLst/>
          </a:prstGeom>
          <a:solidFill>
            <a:srgbClr val="fbe4c2">
              <a:alpha val="100000"/>
            </a:srgbClr>
          </a:solidFill>
          <a:ln w="12700" cap="flat" cmpd="sng" algn="ctr">
            <a:noFill/>
            <a:prstDash val="solid"/>
            <a:miter/>
          </a:ln>
          <a:effectLst/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바른고딕 UltraLight"/>
              <a:cs typeface="Arial"/>
            </a:endParaRPr>
          </a:p>
        </p:txBody>
      </p:sp>
      <p:pic>
        <p:nvPicPr>
          <p:cNvPr id="13" name="그림 2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013059" y="1781702"/>
            <a:ext cx="1806048" cy="1806048"/>
          </a:xfrm>
          <a:prstGeom prst="rect">
            <a:avLst/>
          </a:prstGeom>
          <a:effectLst>
            <a:outerShdw dist="254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4" name=""/>
          <p:cNvSpPr/>
          <p:nvPr/>
        </p:nvSpPr>
        <p:spPr>
          <a:xfrm>
            <a:off x="0" y="0"/>
            <a:ext cx="12192000" cy="105304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바른고딕 UltraLight"/>
              <a:cs typeface="Arial"/>
            </a:endParaRPr>
          </a:p>
        </p:txBody>
      </p:sp>
      <p:sp>
        <p:nvSpPr>
          <p:cNvPr id="15" name=""/>
          <p:cNvSpPr/>
          <p:nvPr/>
        </p:nvSpPr>
        <p:spPr>
          <a:xfrm>
            <a:off x="0" y="5804958"/>
            <a:ext cx="12192000" cy="1053041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바른고딕 UltraLight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오각형 7"/>
          <p:cNvSpPr/>
          <p:nvPr/>
        </p:nvSpPr>
        <p:spPr>
          <a:xfrm rot="5400000">
            <a:off x="-780014" y="1846229"/>
            <a:ext cx="6028661" cy="2336201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1"/>
                </a:solidFill>
              </a:rPr>
              <a:t>001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1"/>
                </a:solidFill>
                <a:latin typeface="HY견고딕"/>
                <a:ea typeface="HY견고딕"/>
              </a:rPr>
              <a:t>기획의도</a:t>
            </a:r>
            <a:endParaRPr lang="ko-KR" altLang="en-US" sz="3200">
              <a:solidFill>
                <a:schemeClr val="bg1"/>
              </a:solidFill>
              <a:latin typeface="HY견고딕"/>
              <a:ea typeface="HY견고딕"/>
            </a:endParaRPr>
          </a:p>
        </p:txBody>
      </p:sp>
      <p:grpSp>
        <p:nvGrpSpPr>
          <p:cNvPr id="18" name="그룹 17"/>
          <p:cNvGrpSpPr/>
          <p:nvPr/>
        </p:nvGrpSpPr>
        <p:grpSpPr>
          <a:xfrm rot="0">
            <a:off x="1194709" y="1483058"/>
            <a:ext cx="879456" cy="1092537"/>
            <a:chOff x="4954772" y="2030816"/>
            <a:chExt cx="2349796" cy="2919123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954772" y="2030816"/>
              <a:ext cx="2349796" cy="2349797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3"/>
            <a:srcRect l="-3190" t="85300" r="14160" b="-2880"/>
            <a:stretch>
              <a:fillRect/>
            </a:stretch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오각형 2"/>
          <p:cNvSpPr/>
          <p:nvPr/>
        </p:nvSpPr>
        <p:spPr>
          <a:xfrm>
            <a:off x="3982426" y="668513"/>
            <a:ext cx="6561016" cy="2255716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352681" y="758038"/>
            <a:ext cx="5947507" cy="2038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 i="1">
                <a:solidFill>
                  <a:schemeClr val="bg1"/>
                </a:solidFill>
              </a:rPr>
              <a:t>“</a:t>
            </a:r>
            <a:r>
              <a:rPr lang="ko-KR" altLang="en-US" sz="3200" b="1" i="1">
                <a:solidFill>
                  <a:schemeClr val="bg1"/>
                </a:solidFill>
              </a:rPr>
              <a:t>어디에다 차를 대지</a:t>
            </a:r>
            <a:r>
              <a:rPr lang="en-US" altLang="ko-KR" sz="3200" b="1" i="1">
                <a:solidFill>
                  <a:schemeClr val="bg1"/>
                </a:solidFill>
              </a:rPr>
              <a:t>?”</a:t>
            </a:r>
            <a:endParaRPr lang="en-US" altLang="ko-KR" sz="3200" b="1" i="1">
              <a:solidFill>
                <a:schemeClr val="bg1"/>
              </a:solidFill>
            </a:endParaRPr>
          </a:p>
          <a:p>
            <a:pPr lvl="0">
              <a:defRPr/>
            </a:pPr>
            <a:endParaRPr lang="en-US" altLang="ko-KR" sz="3200" b="1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3200" b="1">
                <a:solidFill>
                  <a:schemeClr val="bg1"/>
                </a:solidFill>
              </a:rPr>
              <a:t>전국 주차장 확보율 대비</a:t>
            </a:r>
            <a:endParaRPr lang="ko-KR" altLang="en-US" sz="3200" b="1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 sz="3200" b="1">
                <a:solidFill>
                  <a:schemeClr val="bg1"/>
                </a:solidFill>
              </a:rPr>
              <a:t>실제 주차공간 부족 </a:t>
            </a:r>
            <a:endParaRPr lang="en-US" altLang="ko-KR" sz="3200" b="1">
              <a:solidFill>
                <a:schemeClr val="bg1"/>
              </a:solidFill>
            </a:endParaRPr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11488" y="2913144"/>
            <a:ext cx="3796691" cy="37966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3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38023"/>
            <a:ext cx="12192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6600" b="1">
                <a:solidFill>
                  <a:schemeClr val="bg1"/>
                </a:solidFill>
              </a:rPr>
              <a:t>기획의도</a:t>
            </a:r>
            <a:endParaRPr lang="ko-KR" altLang="en-US" sz="6600" b="1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35399" y="538023"/>
            <a:ext cx="2558619" cy="2558619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그룹 10"/>
          <p:cNvGrpSpPr/>
          <p:nvPr/>
        </p:nvGrpSpPr>
        <p:grpSpPr>
          <a:xfrm rot="0">
            <a:off x="926979" y="2503856"/>
            <a:ext cx="10501943" cy="2252992"/>
            <a:chOff x="952379" y="2503856"/>
            <a:chExt cx="10501943" cy="2252992"/>
          </a:xfrm>
        </p:grpSpPr>
        <p:sp>
          <p:nvSpPr>
            <p:cNvPr id="12" name="TextBox 11"/>
            <p:cNvSpPr txBox="1"/>
            <p:nvPr/>
          </p:nvSpPr>
          <p:spPr>
            <a:xfrm>
              <a:off x="952379" y="2540857"/>
              <a:ext cx="846707" cy="21911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3800" b="1">
                  <a:solidFill>
                    <a:schemeClr val="bg1"/>
                  </a:solidFill>
                </a:rPr>
                <a:t>[</a:t>
              </a:r>
              <a:endParaRPr lang="ko-KR" altLang="en-US" sz="13800" b="1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74329" y="2503856"/>
              <a:ext cx="679993" cy="22159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13800" b="1">
                  <a:solidFill>
                    <a:schemeClr val="bg1"/>
                  </a:solidFill>
                </a:rPr>
                <a:t>]</a:t>
              </a:r>
              <a:endParaRPr lang="ko-KR" altLang="en-US" sz="13800" b="1">
                <a:solidFill>
                  <a:schemeClr val="bg1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5250" y="2940966"/>
            <a:ext cx="11246337" cy="1791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chemeClr val="bg1"/>
                </a:solidFill>
              </a:rPr>
              <a:t>전국 주차장 검색 기능을 통하여</a:t>
            </a:r>
            <a:endParaRPr lang="ko-KR" altLang="en-US" sz="2800" b="1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2800" b="1">
                <a:solidFill>
                  <a:schemeClr val="bg1"/>
                </a:solidFill>
              </a:rPr>
              <a:t>어디서든 주차장 위치</a:t>
            </a:r>
            <a:r>
              <a:rPr lang="en-US" altLang="ko-KR" sz="2800" b="1">
                <a:solidFill>
                  <a:schemeClr val="bg1"/>
                </a:solidFill>
              </a:rPr>
              <a:t>, </a:t>
            </a:r>
            <a:r>
              <a:rPr lang="ko-KR" altLang="en-US" sz="2800" b="1">
                <a:solidFill>
                  <a:schemeClr val="bg1"/>
                </a:solidFill>
              </a:rPr>
              <a:t>가격</a:t>
            </a:r>
            <a:r>
              <a:rPr lang="en-US" altLang="ko-KR" sz="2800" b="1">
                <a:solidFill>
                  <a:schemeClr val="bg1"/>
                </a:solidFill>
              </a:rPr>
              <a:t>, </a:t>
            </a:r>
            <a:r>
              <a:rPr lang="ko-KR" altLang="en-US" sz="2800" b="1">
                <a:solidFill>
                  <a:schemeClr val="bg1"/>
                </a:solidFill>
              </a:rPr>
              <a:t>정보를 알 수 있으며</a:t>
            </a:r>
            <a:endParaRPr lang="ko-KR" altLang="en-US" sz="2800" b="1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2800" b="1">
                <a:solidFill>
                  <a:schemeClr val="bg1"/>
                </a:solidFill>
              </a:rPr>
              <a:t>주차 문제 해결에 들어가는 사회적 비용을 줄여갑니다</a:t>
            </a:r>
            <a:r>
              <a:rPr lang="en-US" altLang="ko-KR" sz="2800" b="1">
                <a:solidFill>
                  <a:schemeClr val="bg1"/>
                </a:solidFill>
              </a:rPr>
              <a:t>. </a:t>
            </a:r>
            <a:endParaRPr lang="en-US" altLang="ko-KR" sz="2800" b="1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ko-KR" altLang="en-US" sz="2800" b="1">
                <a:solidFill>
                  <a:schemeClr val="bg1"/>
                </a:solidFill>
              </a:rPr>
              <a:t>주차장 별 평점을 부여하여 선호도를 파악할 수 있습니다</a:t>
            </a:r>
            <a:r>
              <a:rPr lang="en-US" altLang="ko-KR" sz="2800" b="1">
                <a:solidFill>
                  <a:schemeClr val="bg1"/>
                </a:solidFill>
              </a:rPr>
              <a:t>.</a:t>
            </a:r>
            <a:endParaRPr lang="en-US" altLang="ko-KR" sz="28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ef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464" y="227631"/>
            <a:ext cx="382027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2">
                    <a:lumMod val="25000"/>
                  </a:schemeClr>
                </a:solidFill>
                <a:latin typeface="HY견고딕"/>
                <a:ea typeface="HY견고딕"/>
              </a:rPr>
              <a:t>전국 주차장 확보율 </a:t>
            </a:r>
            <a:r>
              <a:rPr lang="en-US" altLang="ko-KR">
                <a:solidFill>
                  <a:schemeClr val="bg2">
                    <a:lumMod val="25000"/>
                  </a:schemeClr>
                </a:solidFill>
                <a:latin typeface="HY견고딕"/>
                <a:ea typeface="HY견고딕"/>
              </a:rPr>
              <a:t>(2017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  <a:latin typeface="HY견고딕"/>
                <a:ea typeface="HY견고딕"/>
              </a:rPr>
              <a:t>년 기준</a:t>
            </a:r>
            <a:r>
              <a:rPr lang="en-US" altLang="ko-KR">
                <a:solidFill>
                  <a:schemeClr val="bg2">
                    <a:lumMod val="25000"/>
                  </a:schemeClr>
                </a:solidFill>
                <a:latin typeface="HY견고딕"/>
                <a:ea typeface="HY견고딕"/>
              </a:rPr>
              <a:t>)</a:t>
            </a:r>
            <a:endParaRPr lang="ko-KR" altLang="en-US">
              <a:solidFill>
                <a:schemeClr val="bg2">
                  <a:lumMod val="25000"/>
                </a:schemeClr>
              </a:solidFill>
              <a:latin typeface="HY견고딕"/>
              <a:ea typeface="HY견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464" y="616940"/>
            <a:ext cx="467307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150">
                <a:solidFill>
                  <a:schemeClr val="bg2">
                    <a:lumMod val="25000"/>
                  </a:schemeClr>
                </a:solidFill>
                <a:latin typeface="HY견고딕"/>
                <a:ea typeface="HY견고딕"/>
              </a:rPr>
              <a:t>서울시에 주차장이 얼마큼 있을까</a:t>
            </a:r>
            <a:r>
              <a:rPr lang="en-US" altLang="ko-KR" sz="2400" spc="-150">
                <a:solidFill>
                  <a:schemeClr val="bg2">
                    <a:lumMod val="25000"/>
                  </a:schemeClr>
                </a:solidFill>
                <a:latin typeface="HY견고딕"/>
                <a:ea typeface="HY견고딕"/>
              </a:rPr>
              <a:t>?</a:t>
            </a:r>
            <a:endParaRPr lang="ko-KR" altLang="en-US" sz="2400" spc="-150">
              <a:solidFill>
                <a:schemeClr val="bg2">
                  <a:lumMod val="25000"/>
                </a:schemeClr>
              </a:solidFill>
              <a:latin typeface="HY견고딕"/>
              <a:ea typeface="HY견고딕"/>
            </a:endParaRPr>
          </a:p>
        </p:txBody>
      </p:sp>
      <p:graphicFrame>
        <p:nvGraphicFramePr>
          <p:cNvPr id="20" name="차트 19"/>
          <p:cNvGraphicFramePr/>
          <p:nvPr/>
        </p:nvGraphicFramePr>
        <p:xfrm>
          <a:off x="-239179" y="1970432"/>
          <a:ext cx="4375703" cy="2917135"/>
        </p:xfrm>
        <a:graphic>
          <a:graphicData uri="http://schemas.openxmlformats.org/drawingml/2006/chart">
            <c:chart r:id="rId2"/>
          </a:graphicData>
        </a:graphic>
      </p:graphicFrame>
      <p:graphicFrame>
        <p:nvGraphicFramePr>
          <p:cNvPr id="21" name="차트 20"/>
          <p:cNvGraphicFramePr/>
          <p:nvPr/>
        </p:nvGraphicFramePr>
        <p:xfrm>
          <a:off x="3879573" y="1970432"/>
          <a:ext cx="4375703" cy="2917135"/>
        </p:xfrm>
        <a:graphic>
          <a:graphicData uri="http://schemas.openxmlformats.org/drawingml/2006/chart">
            <c:chart r:id="rId3"/>
          </a:graphicData>
        </a:graphic>
      </p:graphicFrame>
      <p:graphicFrame>
        <p:nvGraphicFramePr>
          <p:cNvPr id="22" name="차트 21"/>
          <p:cNvGraphicFramePr/>
          <p:nvPr/>
        </p:nvGraphicFramePr>
        <p:xfrm>
          <a:off x="8063947" y="1970432"/>
          <a:ext cx="4375703" cy="2917135"/>
        </p:xfrm>
        <a:graphic>
          <a:graphicData uri="http://schemas.openxmlformats.org/drawingml/2006/chart">
            <c:chart r:id="rId4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133848" y="3155765"/>
            <a:ext cx="157447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tx2">
                    <a:lumMod val="50000"/>
                  </a:schemeClr>
                </a:solidFill>
              </a:rPr>
              <a:t>98.53%</a:t>
            </a:r>
            <a:endParaRPr lang="ko-KR" altLang="en-US" sz="32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66377" y="3155765"/>
            <a:ext cx="180209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tx2">
                    <a:lumMod val="50000"/>
                  </a:schemeClr>
                </a:solidFill>
              </a:rPr>
              <a:t>130.09%</a:t>
            </a:r>
            <a:endParaRPr lang="ko-KR" altLang="en-US" sz="32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88624" y="3155764"/>
            <a:ext cx="105028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tx2">
                    <a:lumMod val="50000"/>
                  </a:schemeClr>
                </a:solidFill>
              </a:rPr>
              <a:t>??%</a:t>
            </a:r>
            <a:endParaRPr lang="ko-KR" altLang="en-US" sz="32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0971" y="5013140"/>
            <a:ext cx="80021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b="1"/>
              <a:t>전국</a:t>
            </a:r>
            <a:endParaRPr lang="ko-KR" altLang="en-US" sz="2400" b="1"/>
          </a:p>
        </p:txBody>
      </p:sp>
      <p:sp>
        <p:nvSpPr>
          <p:cNvPr id="13" name="TextBox 12"/>
          <p:cNvSpPr txBox="1"/>
          <p:nvPr/>
        </p:nvSpPr>
        <p:spPr>
          <a:xfrm>
            <a:off x="5513427" y="5013140"/>
            <a:ext cx="110799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b="1"/>
              <a:t>서울시</a:t>
            </a:r>
            <a:endParaRPr lang="ko-KR" altLang="en-US" sz="2400" b="1"/>
          </a:p>
        </p:txBody>
      </p:sp>
      <p:sp>
        <p:nvSpPr>
          <p:cNvPr id="14" name="TextBox 13"/>
          <p:cNvSpPr txBox="1"/>
          <p:nvPr/>
        </p:nvSpPr>
        <p:spPr>
          <a:xfrm>
            <a:off x="8369355" y="5013140"/>
            <a:ext cx="368883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b="1"/>
              <a:t>실제 주차 가능한 공간은</a:t>
            </a:r>
            <a:r>
              <a:rPr lang="en-US" altLang="ko-KR" sz="2400" b="1"/>
              <a:t>?</a:t>
            </a:r>
            <a:endParaRPr lang="ko-KR" altLang="en-US" sz="2400" b="1"/>
          </a:p>
        </p:txBody>
      </p:sp>
      <p:cxnSp>
        <p:nvCxnSpPr>
          <p:cNvPr id="28" name="직선 연결선 27"/>
          <p:cNvCxnSpPr/>
          <p:nvPr/>
        </p:nvCxnSpPr>
        <p:spPr>
          <a:xfrm>
            <a:off x="1029115" y="5573701"/>
            <a:ext cx="1739485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5188157" y="5584802"/>
            <a:ext cx="1739485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9347199" y="5595903"/>
            <a:ext cx="1739485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925515" y="208847"/>
            <a:ext cx="219162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200">
                <a:latin typeface="HY견고딕"/>
                <a:ea typeface="HY견고딕"/>
              </a:rPr>
              <a:t>출처 </a:t>
            </a:r>
            <a:r>
              <a:rPr lang="en-US" altLang="ko-KR" sz="1200">
                <a:latin typeface="HY견고딕"/>
                <a:ea typeface="HY견고딕"/>
              </a:rPr>
              <a:t>:</a:t>
            </a:r>
            <a:r>
              <a:rPr lang="ko-KR" altLang="en-US" sz="1200">
                <a:latin typeface="HY견고딕"/>
                <a:ea typeface="HY견고딕"/>
              </a:rPr>
              <a:t>서울특별시 주차계획과</a:t>
            </a:r>
            <a:endParaRPr lang="ko-KR" altLang="en-US" sz="1200">
              <a:latin typeface="HY견고딕"/>
              <a:ea typeface="HY견고딕"/>
            </a:endParaRPr>
          </a:p>
        </p:txBody>
      </p:sp>
      <p:sp>
        <p:nvSpPr>
          <p:cNvPr id="33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>
              <a:gd name="adj" fmla="val 50000"/>
            </a:avLst>
          </a:prstGeom>
          <a:solidFill>
            <a:srgbClr val="f8b03a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바른고딕 UltraLight"/>
              <a:cs typeface="Arial"/>
            </a:endParaRPr>
          </a:p>
        </p:txBody>
      </p:sp>
      <p:cxnSp>
        <p:nvCxnSpPr>
          <p:cNvPr id="34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rgbClr val="f8b03a">
              <a:alpha val="100000"/>
            </a:srgbClr>
          </a:solidFill>
          <a:ln w="6350" cap="flat" cmpd="sng" algn="ctr">
            <a:solidFill>
              <a:srgbClr val="ffffff">
                <a:alpha val="100000"/>
              </a:srgbClr>
            </a:solidFill>
            <a:prstDash val="dash"/>
            <a:miter/>
          </a:ln>
        </p:spPr>
      </p:cxnSp>
      <p:cxnSp>
        <p:nvCxnSpPr>
          <p:cNvPr id="35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rgbClr val="f8b03a">
              <a:alpha val="100000"/>
            </a:srgbClr>
          </a:solidFill>
          <a:ln w="6350" cap="flat" cmpd="sng" algn="ctr">
            <a:solidFill>
              <a:srgbClr val="ffffff">
                <a:alpha val="100000"/>
              </a:srgbClr>
            </a:solidFill>
            <a:prstDash val="dash"/>
            <a:miter/>
          </a:ln>
        </p:spPr>
      </p:cxnSp>
      <p:pic>
        <p:nvPicPr>
          <p:cNvPr id="36" name="그림 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387798" y="310427"/>
            <a:ext cx="516204" cy="516204"/>
          </a:xfrm>
          <a:prstGeom prst="rect">
            <a:avLst/>
          </a:prstGeom>
          <a:effectLst>
            <a:outerShdw dist="254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382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전국 주차장 확보율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(2017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년 기준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464" y="675148"/>
            <a:ext cx="5942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smtClean="0">
                <a:solidFill>
                  <a:schemeClr val="bg2">
                    <a:lumMod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주차공간은 있는데 주차할 곳은 왜 부족할까</a:t>
            </a:r>
            <a:r>
              <a:rPr lang="en-US" altLang="ko-KR" sz="2400" spc="-150" dirty="0" smtClean="0">
                <a:solidFill>
                  <a:schemeClr val="bg2">
                    <a:lumMod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?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13427" y="501314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2"/>
                </a:solidFill>
              </a:rPr>
              <a:t>서울시</a:t>
            </a:r>
            <a:endParaRPr lang="ko-KR" altLang="en-US" sz="2400" dirty="0">
              <a:solidFill>
                <a:schemeClr val="tx2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1" y="1428470"/>
            <a:ext cx="5585150" cy="478727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692" y="398332"/>
            <a:ext cx="2419483" cy="241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657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7273" y="216583"/>
            <a:ext cx="120452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 smtClean="0">
                <a:solidFill>
                  <a:schemeClr val="bg1"/>
                </a:solidFill>
              </a:rPr>
              <a:t>서울특별시 주차정보안내시스템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5659" y="1983888"/>
            <a:ext cx="84670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</a:rPr>
              <a:t>[</a:t>
            </a:r>
            <a:endParaRPr lang="ko-KR" altLang="en-US" sz="138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49" y="1817332"/>
            <a:ext cx="10058400" cy="427813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182" y="1324579"/>
            <a:ext cx="2558619" cy="2558619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7153778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오늘의PPT색상테마046_상큼오렌지">
      <a:dk1>
        <a:srgbClr val="3a3838"/>
      </a:dk1>
      <a:lt1>
        <a:srgbClr val="ffffff"/>
      </a:lt1>
      <a:dk2>
        <a:srgbClr val="8a8686"/>
      </a:dk2>
      <a:lt2>
        <a:srgbClr val="f2f2f2"/>
      </a:lt2>
      <a:accent1>
        <a:srgbClr val="dc6721"/>
      </a:accent1>
      <a:accent2>
        <a:srgbClr val="f8b03a"/>
      </a:accent2>
      <a:accent3>
        <a:srgbClr val="ffd37c"/>
      </a:accent3>
      <a:accent4>
        <a:srgbClr val="fbe4c2"/>
      </a:accent4>
      <a:accent5>
        <a:srgbClr val="f6cae2"/>
      </a:accent5>
      <a:accent6>
        <a:srgbClr val="ff77c2"/>
      </a:accent6>
      <a:hlink>
        <a:srgbClr val="2b2929"/>
      </a:hlink>
      <a:folHlink>
        <a:srgbClr val="2b2929"/>
      </a:folHlink>
    </a:clrScheme>
    <a:fontScheme name="사용자 지정 2">
      <a:majorFont>
        <a:latin typeface="Arial"/>
        <a:ea typeface="나눔바른고딕"/>
        <a:cs typeface=""/>
      </a:majorFont>
      <a:minorFont>
        <a:latin typeface="Arial"/>
        <a:ea typeface="나눔바른고딕 Ul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413</ep:Words>
  <ep:PresentationFormat>사용자 지정</ep:PresentationFormat>
  <ep:Paragraphs>129</ep:Paragraphs>
  <ep:Slides>43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ep:HeadingPairs>
  <ep:TitlesOfParts>
    <vt:vector size="44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2015-04-14T11:49:33.000</dcterms:created>
  <dc:creator>Saebyeol Yu</dc:creator>
  <cp:lastModifiedBy>OHG</cp:lastModifiedBy>
  <dcterms:modified xsi:type="dcterms:W3CDTF">2021-06-30T00:33:20.883</dcterms:modified>
  <cp:revision>181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